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4660"/>
  </p:normalViewPr>
  <p:slideViewPr>
    <p:cSldViewPr snapToGrid="0">
      <p:cViewPr varScale="1">
        <p:scale>
          <a:sx n="81" d="100"/>
          <a:sy n="81" d="100"/>
        </p:scale>
        <p:origin x="416" y="52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roundedCorners val="1"/>
  <c:style val="2"/>
  <c:chart>
    <c:title>
      <c:tx>
        <c:rich>
          <a:bodyPr/>
          <a:lstStyle/>
          <a:p>
            <a:pPr>
              <a:defRPr sz="1400" b="0" i="0">
                <a:solidFill>
                  <a:schemeClr val="bg1"/>
                </a:solidFill>
                <a:latin typeface="함초롬돋움"/>
                <a:ea typeface="함초롬돋움"/>
              </a:defRPr>
            </a:pPr>
            <a:r>
              <a:rPr lang="ko-KR" altLang="en-US" dirty="0" smtClean="0"/>
              <a:t>직원들의 인트라넷 활용도</a:t>
            </a:r>
            <a:endParaRPr lang="ko-KR"/>
          </a:p>
        </c:rich>
      </c:tx>
      <c:layout/>
      <c:overlay val="1"/>
    </c:title>
    <c:autoTitleDeleted val="0"/>
    <c:view3D>
      <c:rotX val="90"/>
      <c:rotY val="0"/>
      <c:rAngAx val="1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1"/>
            <c:bubble3D val="0"/>
            <c:spPr>
              <a:solidFill>
                <a:srgbClr val="E96A93"/>
              </a:solidFill>
            </c:spPr>
          </c:dPt>
          <c:dPt>
            <c:idx val="2"/>
            <c:bubble3D val="0"/>
            <c:spPr>
              <a:solidFill>
                <a:schemeClr val="accent6"/>
              </a:solidFill>
            </c:spPr>
          </c:dPt>
          <c:cat>
            <c:strRef>
              <c:f>Sheet1!$A$2:$A$5</c:f>
              <c:strCache>
                <c:ptCount val="4"/>
                <c:pt idx="0">
                  <c:v>주로 보기만한다</c:v>
                </c:pt>
                <c:pt idx="1">
                  <c:v>자유롭게 글을 올린다</c:v>
                </c:pt>
                <c:pt idx="2">
                  <c:v>인트라넷 사용이 드물다</c:v>
                </c:pt>
                <c:pt idx="3">
                  <c:v>댓글로 참여한다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4.0999999999999996</c:v>
                </c:pt>
                <c:pt idx="1">
                  <c:v>2.9</c:v>
                </c:pt>
                <c:pt idx="2">
                  <c:v>1.5</c:v>
                </c:pt>
                <c:pt idx="3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9525" cap="flat" cmpd="sng" algn="ctr">
          <a:noFill/>
          <a:prstDash val="solid"/>
          <a:round/>
        </a:ln>
      </c:spPr>
    </c:plotArea>
    <c:legend>
      <c:legendPos val="r"/>
      <c:layout>
        <c:manualLayout>
          <c:xMode val="edge"/>
          <c:yMode val="edge"/>
          <c:x val="0.62886554002761841"/>
          <c:y val="0.26600190997123718"/>
          <c:w val="0.36085203289985679"/>
          <c:h val="0.54351997375488281"/>
        </c:manualLayout>
      </c:layout>
      <c:overlay val="1"/>
      <c:txPr>
        <a:bodyPr/>
        <a:lstStyle/>
        <a:p>
          <a:pPr>
            <a:defRPr sz="1200" b="0" i="0">
              <a:solidFill>
                <a:schemeClr val="bg1"/>
              </a:solidFill>
              <a:latin typeface="함초롬돋움"/>
              <a:ea typeface="함초롬돋움"/>
            </a:defRPr>
          </a:pPr>
          <a:endParaRPr lang="ko-KR"/>
        </a:p>
      </c:txPr>
    </c:legend>
    <c:plotVisOnly val="1"/>
    <c:dispBlanksAs val="zero"/>
    <c:showDLblsOverMax val="1"/>
  </c:chart>
  <c:txPr>
    <a:bodyPr/>
    <a:lstStyle/>
    <a:p>
      <a:pPr>
        <a:defRPr sz="1200">
          <a:ea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roundedCorners val="1"/>
  <c:style val="2"/>
  <c:chart>
    <c:title>
      <c:layout>
        <c:manualLayout>
          <c:xMode val="edge"/>
          <c:yMode val="edge"/>
          <c:x val="0.27520915865898116"/>
          <c:y val="5.951695516705513E-2"/>
        </c:manualLayout>
      </c:layout>
      <c:overlay val="1"/>
      <c:txPr>
        <a:bodyPr/>
        <a:lstStyle/>
        <a:p>
          <a:pPr>
            <a:defRPr sz="1400" b="0" i="0">
              <a:solidFill>
                <a:schemeClr val="bg1"/>
              </a:solidFill>
              <a:latin typeface="함초롬돋움"/>
              <a:ea typeface="함초롬돋움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사내 인트라넷 사용 목적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공지사항</c:v>
                </c:pt>
                <c:pt idx="1">
                  <c:v>인사발령</c:v>
                </c:pt>
                <c:pt idx="2">
                  <c:v>결혼/부고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1.9000000000000001</c:v>
                </c:pt>
                <c:pt idx="1">
                  <c:v>1.5</c:v>
                </c:pt>
                <c:pt idx="2">
                  <c:v>1.1000000000000001</c:v>
                </c:pt>
                <c:pt idx="3">
                  <c:v>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9525" cap="flat" cmpd="sng" algn="ctr">
          <a:noFill/>
          <a:prstDash val="solid"/>
          <a:round/>
        </a:ln>
      </c:spPr>
    </c:plotArea>
    <c:legend>
      <c:legendPos val="r"/>
      <c:layout>
        <c:manualLayout>
          <c:xMode val="edge"/>
          <c:yMode val="edge"/>
          <c:x val="0.67745143175125122"/>
          <c:y val="0.29356515407562256"/>
          <c:w val="0.20403131842613226"/>
          <c:h val="0.4654206037521364"/>
        </c:manualLayout>
      </c:layout>
      <c:overlay val="1"/>
      <c:txPr>
        <a:bodyPr/>
        <a:lstStyle/>
        <a:p>
          <a:pPr>
            <a:defRPr sz="1200" b="0" i="0">
              <a:solidFill>
                <a:schemeClr val="bg1"/>
              </a:solidFill>
              <a:latin typeface="함초롬돋움"/>
              <a:ea typeface="함초롬돋움"/>
            </a:defRPr>
          </a:pPr>
          <a:endParaRPr lang="ko-KR"/>
        </a:p>
      </c:txPr>
    </c:legend>
    <c:plotVisOnly val="1"/>
    <c:dispBlanksAs val="zero"/>
    <c:showDLblsOverMax val="1"/>
  </c:chart>
  <c:txPr>
    <a:bodyPr/>
    <a:lstStyle/>
    <a:p>
      <a:pPr>
        <a:defRPr sz="1200">
          <a:ea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65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82" name="Shape 8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192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98" name="Shape 9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207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98" name="Shape 9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41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98" name="Shape 9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42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A3A8-7E5E-43CE-92DA-B9193B3207AF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8601-F65F-4F4F-9A42-DA390225AB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4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05DA3A8-7E5E-43CE-92DA-B9193B3207AF}" type="datetime1">
              <a:rPr lang="ko-KR" altLang="en-US"/>
              <a:pPr lvl="0">
                <a:defRPr lang="ko-KR" altLang="en-US"/>
              </a:pPr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9028601-F65F-4F4F-9A42-DA390225AB5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05DA3A8-7E5E-43CE-92DA-B9193B3207AF}" type="datetime1">
              <a:rPr lang="ko-KR" altLang="en-US"/>
              <a:pPr lvl="0">
                <a:defRPr lang="ko-KR" altLang="en-US"/>
              </a:pPr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9028601-F65F-4F4F-9A42-DA390225AB5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ko-KR" sz="1200" b="0" i="0" u="none" strike="noStrike" cap="none">
                <a:solidFill>
                  <a:srgbClr val="888888"/>
                </a:solidFill>
                <a:latin typeface="+mn-lt"/>
                <a:ea typeface="+mn-ea"/>
                <a:cs typeface="+mn-c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 sz="1200" b="0" i="0" u="none" strike="noStrike" cap="none">
              <a:solidFill>
                <a:srgbClr val="888888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A3A8-7E5E-43CE-92DA-B9193B3207AF}" type="datetimeFigureOut">
              <a:rPr lang="ko-KR" altLang="en-US" smtClean="0"/>
              <a:pPr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28601-F65F-4F4F-9A42-DA390225AB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8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05DA3A8-7E5E-43CE-92DA-B9193B3207AF}" type="datetime1">
              <a:rPr lang="ko-KR" altLang="en-US"/>
              <a:pPr lvl="0">
                <a:defRPr lang="ko-KR" altLang="en-US"/>
              </a:pPr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9028601-F65F-4F4F-9A42-DA390225AB5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05DA3A8-7E5E-43CE-92DA-B9193B3207AF}" type="datetime1">
              <a:rPr lang="ko-KR" altLang="en-US"/>
              <a:pPr lvl="0">
                <a:defRPr lang="ko-KR" altLang="en-US"/>
              </a:pPr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9028601-F65F-4F4F-9A42-DA390225AB5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05DA3A8-7E5E-43CE-92DA-B9193B3207AF}" type="datetime1">
              <a:rPr lang="ko-KR" altLang="en-US"/>
              <a:pPr lvl="0">
                <a:defRPr lang="ko-KR" altLang="en-US"/>
              </a:pPr>
              <a:t>2019-06-17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9028601-F65F-4F4F-9A42-DA390225AB5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05DA3A8-7E5E-43CE-92DA-B9193B3207AF}" type="datetime1">
              <a:rPr lang="ko-KR" altLang="en-US"/>
              <a:pPr lvl="0">
                <a:defRPr lang="ko-KR" altLang="en-US"/>
              </a:pPr>
              <a:t>2019-06-17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9028601-F65F-4F4F-9A42-DA390225AB5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05DA3A8-7E5E-43CE-92DA-B9193B3207AF}" type="datetime1">
              <a:rPr lang="ko-KR" altLang="en-US"/>
              <a:pPr lvl="0">
                <a:defRPr lang="ko-KR" altLang="en-US"/>
              </a:pPr>
              <a:t>2019-06-17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9028601-F65F-4F4F-9A42-DA390225AB5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05DA3A8-7E5E-43CE-92DA-B9193B3207AF}" type="datetime1">
              <a:rPr lang="ko-KR" altLang="en-US"/>
              <a:pPr lvl="0">
                <a:defRPr lang="ko-KR" altLang="en-US"/>
              </a:pPr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9028601-F65F-4F4F-9A42-DA390225AB5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05DA3A8-7E5E-43CE-92DA-B9193B3207AF}" type="datetime1">
              <a:rPr lang="ko-KR" altLang="en-US"/>
              <a:pPr lvl="0">
                <a:defRPr lang="ko-KR" altLang="en-US"/>
              </a:pPr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9028601-F65F-4F4F-9A42-DA390225AB5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105DA3A8-7E5E-43CE-92DA-B9193B3207AF}" type="datetime1">
              <a:rPr lang="ko-KR" altLang="en-US"/>
              <a:pPr lvl="0">
                <a:defRPr lang="ko-KR" altLang="en-US"/>
              </a:pPr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C9028601-F65F-4F4F-9A42-DA390225AB5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11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gi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g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13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gi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14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189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91.jpeg"/><Relationship Id="rId4" Type="http://schemas.openxmlformats.org/officeDocument/2006/relationships/image" Target="../media/image190.jpe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0.png"/><Relationship Id="rId4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0490" y="0"/>
            <a:ext cx="10291020" cy="685800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208298" y="4812402"/>
            <a:ext cx="9649072" cy="1917794"/>
          </a:xfrm>
          <a:prstGeom prst="roundRect">
            <a:avLst>
              <a:gd name="adj" fmla="val 2155"/>
            </a:avLst>
          </a:prstGeom>
          <a:solidFill>
            <a:srgbClr val="262626">
              <a:alpha val="698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61460" y="5100669"/>
            <a:ext cx="410718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Myriad Pro Black SemiExt"/>
                <a:cs typeface="Levenim MT"/>
              </a:rPr>
              <a:t>Final project Power point</a:t>
            </a:r>
            <a:endParaRPr lang="en-US" altLang="ko-KR" sz="2800">
              <a:solidFill>
                <a:schemeClr val="bg1"/>
              </a:solidFill>
              <a:latin typeface="Myriad Pro Black SemiExt"/>
              <a:cs typeface="Levenim MT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65951" y="5013176"/>
            <a:ext cx="926010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03064" y="6100017"/>
            <a:ext cx="275600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7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COPYRIGHT </a:t>
            </a:r>
            <a:r>
              <a:rPr lang="ko-KR" altLang="en-US" sz="7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Ⓒ </a:t>
            </a:r>
            <a:r>
              <a:rPr lang="en-US" altLang="ko-KR" sz="7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ALL RIGHT RESERVED BY PAPATAFACTORY</a:t>
            </a:r>
            <a:endParaRPr lang="ko-KR" altLang="en-US" sz="7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abel Bk BT"/>
              <a:ea typeface="Rix고딕 B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2216591" y="647682"/>
            <a:ext cx="9975656" cy="3512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75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Facet Ultra"/>
                <a:cs typeface="Levenim MT"/>
              </a:rPr>
              <a:t>S</a:t>
            </a:r>
            <a:r>
              <a:rPr lang="en-US" altLang="ko-KR" sz="75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Facet Ultra"/>
                <a:cs typeface="Levenim MT"/>
              </a:rPr>
              <a:t>tandard</a:t>
            </a:r>
          </a:p>
          <a:p>
            <a:pPr algn="ctr">
              <a:defRPr lang="ko-KR" altLang="en-US"/>
            </a:pPr>
            <a:r>
              <a:rPr lang="en-US" altLang="ko-KR" sz="75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Facet Ultra"/>
                <a:cs typeface="Levenim MT"/>
              </a:rPr>
              <a:t>				</a:t>
            </a:r>
            <a:r>
              <a:rPr lang="en-US" altLang="ko-KR" sz="75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Facet Ultra"/>
                <a:cs typeface="Levenim MT"/>
              </a:rPr>
              <a:t>I</a:t>
            </a:r>
            <a:r>
              <a:rPr lang="en-US" altLang="ko-KR" sz="75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Facet Ultra"/>
                <a:cs typeface="Levenim MT"/>
              </a:rPr>
              <a:t>ntranet</a:t>
            </a:r>
          </a:p>
          <a:p>
            <a:pPr algn="ctr">
              <a:defRPr lang="ko-KR" altLang="en-US"/>
            </a:pPr>
            <a:r>
              <a:rPr lang="en-US" altLang="ko-KR" sz="75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Facet Ultra"/>
                <a:cs typeface="Levenim MT"/>
              </a:rPr>
              <a:t> </a:t>
            </a:r>
            <a:r>
              <a:rPr lang="en-US" altLang="ko-KR" sz="75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Facet Ultra"/>
                <a:cs typeface="Levenim MT"/>
              </a:rPr>
              <a:t>S</a:t>
            </a:r>
            <a:r>
              <a:rPr lang="en-US" altLang="ko-KR" sz="75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Facet Ultra"/>
                <a:cs typeface="Levenim MT"/>
              </a:rPr>
              <a:t>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46033" y="1563968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개발환경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 descr="C:\Users\User\Desktop\spring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68570" y="1929329"/>
            <a:ext cx="1758474" cy="571504"/>
          </a:xfrm>
          <a:prstGeom prst="rect">
            <a:avLst/>
          </a:prstGeom>
          <a:noFill/>
        </p:spPr>
      </p:pic>
      <p:pic>
        <p:nvPicPr>
          <p:cNvPr id="90" name="Picture 3" descr="C:\Users\User\Desktop\마이바티스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59668" y="2857577"/>
            <a:ext cx="1857388" cy="466778"/>
          </a:xfrm>
          <a:prstGeom prst="rect">
            <a:avLst/>
          </a:prstGeom>
          <a:noFill/>
        </p:spPr>
      </p:pic>
      <p:pic>
        <p:nvPicPr>
          <p:cNvPr id="91" name="Picture 4" descr="C:\Users\User\Desktop\토드.png"/>
          <p:cNvPicPr>
            <a:picLocks noChangeAspect="1" noChangeArrowheads="1"/>
          </p:cNvPicPr>
          <p:nvPr/>
        </p:nvPicPr>
        <p:blipFill rotWithShape="1">
          <a:blip r:embed="rId5"/>
          <a:srcRect l="12560" r="12120"/>
          <a:stretch>
            <a:fillRect/>
          </a:stretch>
        </p:blipFill>
        <p:spPr>
          <a:xfrm>
            <a:off x="1414936" y="3590876"/>
            <a:ext cx="1885330" cy="928694"/>
          </a:xfrm>
          <a:prstGeom prst="rect">
            <a:avLst/>
          </a:prstGeom>
          <a:noFill/>
        </p:spPr>
      </p:pic>
      <p:pic>
        <p:nvPicPr>
          <p:cNvPr id="92" name="Picture 5" descr="C:\Users\User\Desktop\exerd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017041" y="2933700"/>
            <a:ext cx="1304925" cy="495300"/>
          </a:xfrm>
          <a:prstGeom prst="rect">
            <a:avLst/>
          </a:prstGeom>
          <a:noFill/>
        </p:spPr>
      </p:pic>
      <p:pic>
        <p:nvPicPr>
          <p:cNvPr id="93" name="Picture 8" descr="C:\Users\User\Desktop\springmvc.png"/>
          <p:cNvPicPr>
            <a:picLocks noChangeAspect="1" noChangeArrowheads="1"/>
          </p:cNvPicPr>
          <p:nvPr/>
        </p:nvPicPr>
        <p:blipFill rotWithShape="1">
          <a:blip r:embed="rId7"/>
          <a:srcRect l="18750" t="34820" r="15620" b="8930"/>
          <a:stretch>
            <a:fillRect/>
          </a:stretch>
        </p:blipFill>
        <p:spPr>
          <a:xfrm>
            <a:off x="3826024" y="3688796"/>
            <a:ext cx="1571636" cy="942982"/>
          </a:xfrm>
          <a:prstGeom prst="rect">
            <a:avLst/>
          </a:prstGeom>
          <a:noFill/>
        </p:spPr>
      </p:pic>
      <p:pic>
        <p:nvPicPr>
          <p:cNvPr id="94" name="Picture 10" descr="C:\Users\User\Desktop\jsp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183479" y="1786453"/>
            <a:ext cx="1000132" cy="940124"/>
          </a:xfrm>
          <a:prstGeom prst="rect">
            <a:avLst/>
          </a:prstGeom>
          <a:noFill/>
        </p:spPr>
      </p:pic>
      <p:pic>
        <p:nvPicPr>
          <p:cNvPr id="95" name="Picture 11" descr="C:\Users\User\Desktop\jstl.jpg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266740" y="1905523"/>
            <a:ext cx="928694" cy="755036"/>
          </a:xfrm>
          <a:prstGeom prst="rect">
            <a:avLst/>
          </a:prstGeom>
          <a:noFill/>
        </p:spPr>
      </p:pic>
      <p:pic>
        <p:nvPicPr>
          <p:cNvPr id="96" name="Picture 12" descr="C:\Users\User\Desktop\html5-css-javascript-logos.png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6096000" y="3706600"/>
            <a:ext cx="2928958" cy="1140947"/>
          </a:xfrm>
          <a:prstGeom prst="rect">
            <a:avLst/>
          </a:prstGeom>
          <a:noFill/>
        </p:spPr>
      </p:pic>
      <p:pic>
        <p:nvPicPr>
          <p:cNvPr id="98" name="Picture 14" descr="C:\Users\User\Desktop\톰캣.png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4102205" y="1652479"/>
            <a:ext cx="1060450" cy="1036637"/>
          </a:xfrm>
          <a:prstGeom prst="rect">
            <a:avLst/>
          </a:prstGeom>
          <a:noFill/>
        </p:spPr>
      </p:pic>
      <p:pic>
        <p:nvPicPr>
          <p:cNvPr id="99" name="Picture 15" descr="C:\Users\User\Desktop\jquery.png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3781291" y="2892492"/>
            <a:ext cx="1500198" cy="536508"/>
          </a:xfrm>
          <a:prstGeom prst="rect">
            <a:avLst/>
          </a:prstGeom>
          <a:noFill/>
        </p:spPr>
      </p:pic>
      <p:pic>
        <p:nvPicPr>
          <p:cNvPr id="100" name="Picture 16" descr="C:\Users\User\Documents\카카오톡 받은 파일\오라클.png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6096000" y="3083692"/>
            <a:ext cx="1236663" cy="244475"/>
          </a:xfrm>
          <a:prstGeom prst="rect">
            <a:avLst/>
          </a:prstGeom>
          <a:noFill/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104763" y="5208156"/>
            <a:ext cx="1165117" cy="1165117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15" cstate="print"/>
          <a:stretch>
            <a:fillRect/>
          </a:stretch>
        </p:blipFill>
        <p:spPr>
          <a:xfrm>
            <a:off x="1784360" y="5227217"/>
            <a:ext cx="1075711" cy="1226935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096000" y="5284957"/>
            <a:ext cx="1099233" cy="1076091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17" cstate="print"/>
          <a:stretch>
            <a:fillRect/>
          </a:stretch>
        </p:blipFill>
        <p:spPr>
          <a:xfrm>
            <a:off x="7712577" y="5300292"/>
            <a:ext cx="2090160" cy="993208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8" cstate="print"/>
          <a:stretch>
            <a:fillRect/>
          </a:stretch>
        </p:blipFill>
        <p:spPr>
          <a:xfrm>
            <a:off x="9389744" y="3932237"/>
            <a:ext cx="1146809" cy="955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92811"/>
            <a:ext cx="12192000" cy="546518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스토리보드(장소일정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PDF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로 내보내기)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9312780" y="2932905"/>
            <a:ext cx="2879220" cy="20105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9312780" y="2543174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331825" y="3112293"/>
            <a:ext cx="2867980" cy="205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 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 b="1">
                <a:solidFill>
                  <a:schemeClr val="tx1"/>
                </a:solidFill>
              </a:rPr>
              <a:t>  장소일정같은 경우 맵위치는 </a:t>
            </a:r>
            <a:r>
              <a:rPr lang="en-US" altLang="ko-KR" sz="1300" b="1">
                <a:solidFill>
                  <a:schemeClr val="tx1"/>
                </a:solidFill>
              </a:rPr>
              <a:t>PDF</a:t>
            </a:r>
            <a:r>
              <a:rPr lang="ko-KR" altLang="en-US" sz="1300" b="1">
                <a:solidFill>
                  <a:schemeClr val="tx1"/>
                </a:solidFill>
              </a:rPr>
              <a:t>로 내보내기가 지원되지 않고,</a:t>
            </a:r>
          </a:p>
          <a:p>
            <a:pPr>
              <a:defRPr lang="ko-KR" altLang="en-US"/>
            </a:pPr>
            <a:r>
              <a:rPr lang="ko-KR" altLang="en-US" sz="1300" b="1">
                <a:solidFill>
                  <a:schemeClr val="tx1"/>
                </a:solidFill>
              </a:rPr>
              <a:t>시간과 장소를 목록으로 나타내서 내보내줍니다.</a:t>
            </a:r>
          </a:p>
          <a:p>
            <a:pPr>
              <a:defRPr lang="ko-KR" altLang="en-US"/>
            </a:pPr>
            <a:endParaRPr lang="ko-KR" altLang="en-US" sz="13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89262"/>
            <a:ext cx="12192000" cy="556873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스토리보드(자원관리 메인)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42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60133" y="2590498"/>
            <a:ext cx="5164921" cy="4074071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60133" y="2259880"/>
            <a:ext cx="5164921" cy="27519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27079" y="2494513"/>
            <a:ext cx="5164921" cy="820187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15873" y="1966587"/>
            <a:ext cx="428492" cy="422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1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72729" y="2776395"/>
            <a:ext cx="4290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2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45200" y="2248078"/>
            <a:ext cx="428788" cy="417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3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-19045" y="3507609"/>
            <a:ext cx="2879220" cy="327126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0" y="3065849"/>
            <a:ext cx="1038224" cy="726300"/>
            <a:chOff x="9205913" y="1890712"/>
            <a:chExt cx="1038224" cy="657224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0" y="3677651"/>
            <a:ext cx="2867980" cy="343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 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 b="1">
                <a:solidFill>
                  <a:schemeClr val="tx1"/>
                </a:solidFill>
              </a:rPr>
              <a:t>  </a:t>
            </a:r>
            <a:r>
              <a:rPr lang="en-US" altLang="ko-KR" sz="1300">
                <a:solidFill>
                  <a:schemeClr val="tx1"/>
                </a:solidFill>
              </a:rPr>
              <a:t>1. </a:t>
            </a:r>
            <a:r>
              <a:rPr lang="ko-KR" altLang="en-US" sz="1300">
                <a:solidFill>
                  <a:schemeClr val="tx1"/>
                </a:solidFill>
              </a:rPr>
              <a:t>카테고리 별 검색이 가능합니다</a:t>
            </a:r>
            <a:r>
              <a:rPr lang="en-US" altLang="ko-KR" sz="1300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r>
              <a:rPr lang="ko-KR" altLang="en-US" sz="1300"/>
              <a:t>해당학목의 체크를 풀게되면 체크된 값들로만 스케줄러에 표시됩니다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r>
              <a:rPr lang="en-US" altLang="ko-KR" sz="1300">
                <a:solidFill>
                  <a:schemeClr val="tx1"/>
                </a:solidFill>
              </a:rPr>
              <a:t>2. </a:t>
            </a:r>
            <a:r>
              <a:rPr lang="ko-KR" altLang="en-US" sz="1300">
                <a:solidFill>
                  <a:schemeClr val="tx1"/>
                </a:solidFill>
              </a:rPr>
              <a:t>현재 자원사용이 승인된 목록들만 표시해 줍니다</a:t>
            </a:r>
            <a:r>
              <a:rPr lang="en-US" altLang="ko-KR" sz="1300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r>
              <a:rPr lang="en-US" altLang="ko-KR" sz="1300"/>
              <a:t>3. </a:t>
            </a:r>
            <a:r>
              <a:rPr lang="ko-KR" altLang="en-US" sz="1300"/>
              <a:t>자원사용 승인신청은 모든 사용자의 권한이며</a:t>
            </a:r>
            <a:r>
              <a:rPr lang="en-US" altLang="ko-KR" sz="1300"/>
              <a:t>, </a:t>
            </a:r>
            <a:r>
              <a:rPr lang="ko-KR" altLang="en-US" sz="1300"/>
              <a:t>자신의 승인상태가 대기중인지</a:t>
            </a:r>
            <a:r>
              <a:rPr lang="en-US" altLang="ko-KR" sz="1300"/>
              <a:t>, </a:t>
            </a:r>
            <a:r>
              <a:rPr lang="ko-KR" altLang="en-US" sz="1300"/>
              <a:t>반려됬는지 여부를 확인할 수 있습니다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r>
              <a:rPr lang="ko-KR" altLang="en-US" sz="1300"/>
              <a:t>4. 현재 사용할 수 있는 자원 목록을 표시해 줍니다.</a:t>
            </a:r>
          </a:p>
          <a:p>
            <a:pPr>
              <a:defRPr lang="ko-KR" altLang="en-US"/>
            </a:pPr>
            <a:endParaRPr lang="ko-KR" altLang="en-US" sz="13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  <p:sp>
        <p:nvSpPr>
          <p:cNvPr id="73" name="모서리가 둥근 직사각형 16"/>
          <p:cNvSpPr/>
          <p:nvPr/>
        </p:nvSpPr>
        <p:spPr>
          <a:xfrm>
            <a:off x="7027079" y="4756656"/>
            <a:ext cx="5164921" cy="171927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TextBox 19"/>
          <p:cNvSpPr txBox="1"/>
          <p:nvPr/>
        </p:nvSpPr>
        <p:spPr>
          <a:xfrm>
            <a:off x="7454100" y="4447908"/>
            <a:ext cx="428790" cy="421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4)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92911"/>
            <a:ext cx="12192000" cy="556508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스토리보드(자원관리 등록 신청)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0" y="3826892"/>
            <a:ext cx="2879220" cy="2929702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0" y="3437162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9045" y="4006281"/>
            <a:ext cx="2867980" cy="2851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 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</a:t>
            </a:r>
            <a:r>
              <a:rPr lang="ko-KR" altLang="en-US" sz="1300"/>
              <a:t>자원등록 신청하기 버튼을 누르면 해당 등록창이 뜨며</a:t>
            </a:r>
            <a:r>
              <a:rPr lang="en-US" altLang="ko-KR" sz="1300"/>
              <a:t>, </a:t>
            </a:r>
            <a:r>
              <a:rPr lang="ko-KR" altLang="en-US" sz="1300"/>
              <a:t>카테고리별로 색상이 바뀝니다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여기서 등록된 데이터는 바로 스케줄러에 등록되지않고</a:t>
            </a:r>
            <a:r>
              <a:rPr lang="en-US" altLang="ko-KR" sz="1300">
                <a:solidFill>
                  <a:schemeClr val="tx1"/>
                </a:solidFill>
              </a:rPr>
              <a:t>, </a:t>
            </a:r>
            <a:r>
              <a:rPr lang="ko-KR" altLang="en-US" sz="1300"/>
              <a:t>팀장이상급 권한을가진 회원이 승인신청을 한 후에 비로소 스케줄러에 반영되게 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278888" y="2675710"/>
            <a:ext cx="779585" cy="140909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8166" y="3429000"/>
            <a:ext cx="4773238" cy="1359117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3" name="모서리가 둥근 직사각형 14"/>
          <p:cNvSpPr/>
          <p:nvPr/>
        </p:nvSpPr>
        <p:spPr>
          <a:xfrm>
            <a:off x="1841056" y="2246119"/>
            <a:ext cx="4254943" cy="30869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4324529" y="1955739"/>
            <a:ext cx="1415414" cy="367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필터링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22294"/>
            <a:ext cx="12192000" cy="553570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스토리보드(자원관리 메인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팀장이상)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9189688" y="4216581"/>
            <a:ext cx="2879220" cy="20105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9189688" y="3826850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208733" y="4395969"/>
            <a:ext cx="2867980" cy="1860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 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 b="1">
                <a:solidFill>
                  <a:schemeClr val="tx1"/>
                </a:solidFill>
              </a:rPr>
              <a:t>  </a:t>
            </a:r>
            <a:r>
              <a:rPr lang="ko-KR" altLang="en-US" sz="1300">
                <a:solidFill>
                  <a:schemeClr val="tx1"/>
                </a:solidFill>
              </a:rPr>
              <a:t>자원관리 승인 신청을 하게되면 </a:t>
            </a:r>
            <a:r>
              <a:rPr lang="ko-KR" altLang="en-US" sz="1300">
                <a:solidFill>
                  <a:srgbClr val="FF0000"/>
                </a:solidFill>
              </a:rPr>
              <a:t>해당 부서의 관리자</a:t>
            </a:r>
            <a:r>
              <a:rPr lang="ko-KR" altLang="en-US" sz="1300">
                <a:solidFill>
                  <a:schemeClr val="tx1"/>
                </a:solidFill>
              </a:rPr>
              <a:t>가 볼 수 있는 목록으로 가게되고 이곳에서 승인을 받아야지 자원 사용 승인이 됩니다</a:t>
            </a:r>
            <a:r>
              <a:rPr lang="en-US" altLang="ko-KR" sz="1300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01814"/>
            <a:ext cx="12192000" cy="555618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스토리보드(자원목록/등록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 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04975" y="4818561"/>
            <a:ext cx="2879220" cy="20105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9304975" y="4428830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324020" y="4997949"/>
            <a:ext cx="2867980" cy="2210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 </a:t>
            </a:r>
          </a:p>
          <a:p>
            <a:pPr>
              <a:defRPr lang="ko-KR" altLang="en-US"/>
            </a:pPr>
            <a:endParaRPr lang="ko-KR" altLang="en-US" sz="15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사내 자원목록을 보고 등록, 삭제할 수있는 관리자 화면입니다. 이곳에서 자원관리가 이루어집니다.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 b="1">
                <a:solidFill>
                  <a:schemeClr val="tx1"/>
                </a:solidFill>
              </a:rPr>
              <a:t>  </a:t>
            </a:r>
            <a:endParaRPr lang="ko-KR" altLang="en-US" sz="13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2389"/>
            <a:ext cx="12192000" cy="559561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스토리보드(자원사용현황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 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04975" y="4818561"/>
            <a:ext cx="2879220" cy="20105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9304975" y="4428830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324020" y="4997949"/>
            <a:ext cx="2867980" cy="2315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자원 사용 현황 관리자 페이지입니다.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이곳에서 사내 전체 사용현황을 볼 수 있고, 해당 자원 사용현황을 삭제할 수도 있습니다.</a:t>
            </a:r>
          </a:p>
          <a:p>
            <a:pPr>
              <a:defRPr lang="ko-KR" altLang="en-US"/>
            </a:pPr>
            <a:r>
              <a:rPr lang="ko-KR" altLang="en-US" sz="1700" b="1">
                <a:solidFill>
                  <a:schemeClr val="tx1"/>
                </a:solidFill>
              </a:rPr>
              <a:t> 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 b="1">
                <a:solidFill>
                  <a:schemeClr val="tx1"/>
                </a:solidFill>
              </a:rPr>
              <a:t>  </a:t>
            </a:r>
            <a:endParaRPr lang="ko-KR" altLang="en-US" sz="13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7201" y="1305626"/>
            <a:ext cx="8595054" cy="542845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-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메인화면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10076498" y="0"/>
            <a:ext cx="2115502" cy="3429000"/>
            <a:chOff x="9752648" y="1950243"/>
            <a:chExt cx="2439352" cy="466248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0066970" y="471872"/>
            <a:ext cx="2125030" cy="262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전자결재 메인 화면 에는 어떤 것이 있나요?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</a:p>
          <a:p>
            <a:pPr>
              <a:defRPr lang="ko-KR" altLang="en-US"/>
            </a:pPr>
            <a:r>
              <a:rPr lang="ko-KR" altLang="en-US" sz="1300"/>
              <a:t>각 버튼 -&gt; 각 페이지로 이동(임시저장함, 결재대기함, 결재반려함, 결재완료함 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테이블 -&gt; 제목 클릭시 해당 글 상세보기 로 이동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459172" y="2630662"/>
            <a:ext cx="4743450" cy="70485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5255581" y="1949127"/>
            <a:ext cx="923925" cy="376237"/>
          </a:xfrm>
          <a:prstGeom prst="wedgeRoundRectCallout">
            <a:avLst>
              <a:gd name="adj1" fmla="val 47613"/>
              <a:gd name="adj2" fmla="val 121235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각 버튼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24102" y="3734298"/>
            <a:ext cx="6234545" cy="1381891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4193684" y="5514975"/>
            <a:ext cx="923925" cy="376237"/>
          </a:xfrm>
          <a:prstGeom prst="wedgeRoundRectCallout">
            <a:avLst>
              <a:gd name="adj1" fmla="val 52381"/>
              <a:gd name="adj2" fmla="val -138207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테이블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7201" y="1049058"/>
            <a:ext cx="9139013" cy="577809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양식 선택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954212" y="3269799"/>
            <a:ext cx="2115502" cy="3429000"/>
            <a:chOff x="9752648" y="1950243"/>
            <a:chExt cx="2439352" cy="466248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3862387" y="2662237"/>
            <a:ext cx="466725" cy="21907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4267235" y="2604907"/>
            <a:ext cx="703274" cy="638468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>
            <a:off x="4845590" y="2552699"/>
            <a:ext cx="1276350" cy="6572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양식종류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44684" y="3778906"/>
            <a:ext cx="2191704" cy="2477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결재 양식은 어떻게 정하나요?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</a:p>
          <a:p>
            <a:pPr>
              <a:defRPr lang="ko-KR" altLang="en-US"/>
            </a:pPr>
            <a:r>
              <a:rPr lang="ko-KR" altLang="en-US" sz="1300"/>
              <a:t>양식 선택 후 작성 버튼 클릭 -&gt; 양식을 선택 -&gt; 작성 버튼을 누르면 해당 양식으로 새 글 작성을 할 수 있는 페이지로 이동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290787" y="2667000"/>
            <a:ext cx="3850740" cy="43338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7055602" y="2758536"/>
            <a:ext cx="703274" cy="638468"/>
          </a:xfrm>
          <a:prstGeom prst="rect">
            <a:avLst/>
          </a:prstGeom>
        </p:spPr>
      </p:pic>
      <p:sp>
        <p:nvSpPr>
          <p:cNvPr id="33" name="모서리가 둥근 사각형 설명선 32"/>
          <p:cNvSpPr/>
          <p:nvPr/>
        </p:nvSpPr>
        <p:spPr>
          <a:xfrm>
            <a:off x="7758876" y="6068244"/>
            <a:ext cx="2390776" cy="376237"/>
          </a:xfrm>
          <a:prstGeom prst="wedgeRoundRectCallout">
            <a:avLst>
              <a:gd name="adj1" fmla="val 45540"/>
              <a:gd name="adj2" fmla="val -169566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새글 작성페이지로 이동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022417" y="5383270"/>
            <a:ext cx="466725" cy="21907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10427265" y="5325940"/>
            <a:ext cx="703274" cy="638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4095" y="1305626"/>
            <a:ext cx="8678249" cy="555548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0" y="151464"/>
            <a:ext cx="9403541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새 결재 문서 작성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1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530056" y="2598263"/>
            <a:ext cx="6400251" cy="767319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30056" y="4665135"/>
            <a:ext cx="6381220" cy="53075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7780870" y="3052762"/>
            <a:ext cx="1076" cy="161237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196061" y="2410253"/>
            <a:ext cx="2115502" cy="4296253"/>
            <a:chOff x="9752648" y="1950243"/>
            <a:chExt cx="2439352" cy="466248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191297" y="2741867"/>
            <a:ext cx="2125030" cy="3866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새 결재문서 작성 방법은?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</a:p>
          <a:p>
            <a:pPr>
              <a:defRPr lang="ko-KR" altLang="en-US"/>
            </a:pPr>
            <a:r>
              <a:rPr lang="ko-KR" altLang="en-US" sz="1500"/>
              <a:t> 1.</a:t>
            </a:r>
            <a:r>
              <a:rPr lang="en-US" altLang="ko-KR" sz="1500"/>
              <a:t> </a:t>
            </a:r>
            <a:r>
              <a:rPr lang="ko-KR" altLang="en-US" sz="1300"/>
              <a:t>상단에 제목 기입 시 하단의 제목에 입력이 되고 본인의 </a:t>
            </a:r>
            <a:r>
              <a:rPr lang="en-US" altLang="ko-KR" sz="1300"/>
              <a:t>[</a:t>
            </a:r>
            <a:r>
              <a:rPr lang="ko-KR" altLang="en-US" sz="1300"/>
              <a:t>결재 완료</a:t>
            </a:r>
            <a:r>
              <a:rPr lang="en-US" altLang="ko-KR" sz="1300"/>
              <a:t>]</a:t>
            </a:r>
            <a:r>
              <a:rPr lang="ko-KR" altLang="en-US" sz="1300"/>
              <a:t>문서중에 연계문서가 있다면 선택가능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 2. 다른 상세 정보는 미리 저장된 결재 양식으로 자동 지정 되며 기안자도 본인으로 자동지정</a:t>
            </a:r>
            <a:r>
              <a:rPr lang="en-US" altLang="ko-KR" sz="1300"/>
              <a:t>. </a:t>
            </a:r>
          </a:p>
          <a:p>
            <a:pPr>
              <a:defRPr lang="ko-KR" altLang="en-US"/>
            </a:pPr>
            <a:r>
              <a:rPr lang="ko-KR" altLang="en-US" sz="1300"/>
              <a:t>문서번호도 날짜와</a:t>
            </a:r>
            <a:r>
              <a:rPr lang="en-US" altLang="ko-KR" sz="1300"/>
              <a:t>, </a:t>
            </a:r>
            <a:r>
              <a:rPr lang="ko-KR" altLang="en-US" sz="1300"/>
              <a:t>부서번호</a:t>
            </a:r>
            <a:r>
              <a:rPr lang="en-US" altLang="ko-KR" sz="1300"/>
              <a:t>, </a:t>
            </a:r>
            <a:r>
              <a:rPr lang="ko-KR" altLang="en-US" sz="1300"/>
              <a:t>양식번호</a:t>
            </a:r>
            <a:r>
              <a:rPr lang="en-US" altLang="ko-KR" sz="1300"/>
              <a:t>, </a:t>
            </a:r>
            <a:r>
              <a:rPr lang="ko-KR" altLang="en-US" sz="1300"/>
              <a:t>일련번호 조합으로 자동 생성 됨</a:t>
            </a:r>
            <a:r>
              <a:rPr lang="en-US" altLang="ko-KR" sz="1300"/>
              <a:t>.</a:t>
            </a: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7286706" y="2013703"/>
            <a:ext cx="2657475" cy="376238"/>
          </a:xfrm>
          <a:prstGeom prst="wedgeRoundRectCallout">
            <a:avLst>
              <a:gd name="adj1" fmla="val -40485"/>
              <a:gd name="adj2" fmla="val 167264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상단 제목 입력시 자동 입력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33026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새 결재 문서 작성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2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50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6279" y="1237838"/>
            <a:ext cx="8791117" cy="562016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437954" y="2024330"/>
            <a:ext cx="429577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80951" y="2235309"/>
            <a:ext cx="685801" cy="2571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116115" y="1459826"/>
            <a:ext cx="2756482" cy="5324663"/>
            <a:chOff x="9752648" y="1950243"/>
            <a:chExt cx="2439352" cy="466248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16113" y="1669229"/>
            <a:ext cx="2692703" cy="5358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결재라인은 어떻게 지정하나요?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</a:p>
          <a:p>
            <a:pPr>
              <a:defRPr lang="ko-KR" altLang="en-US"/>
            </a:pPr>
            <a:r>
              <a:rPr lang="ko-KR" altLang="en-US" sz="1300"/>
              <a:t>1.</a:t>
            </a:r>
            <a:r>
              <a:rPr lang="en-US" altLang="ko-KR" sz="1300"/>
              <a:t> </a:t>
            </a:r>
            <a:r>
              <a:rPr lang="ko-KR" altLang="en-US" sz="1300"/>
              <a:t>상단에 1)[결재라인 지정] 클릭 시 팝업 창 뜸</a:t>
            </a:r>
          </a:p>
          <a:p>
            <a:pPr>
              <a:defRPr lang="ko-KR" altLang="en-US"/>
            </a:pPr>
            <a:r>
              <a:rPr lang="ko-KR" altLang="en-US" sz="13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2. 미리 등록해둔 결재라인을 클릭하여 오른쪽 리스트에 적용 하거나 왼쪽 하단에 조직도를 더블 클릭하여 새로운 결재라인 지정 가능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3. 2)[결재라인 지정] 버튼 클릭 시 문서양식의 오른쪽 상단 부분에 결재 라인 칸 생성 </a:t>
            </a:r>
            <a:r>
              <a:rPr lang="en-US" altLang="ko-KR" sz="1300"/>
              <a:t>(</a:t>
            </a:r>
            <a:r>
              <a:rPr lang="ko-KR" altLang="en-US" sz="1300"/>
              <a:t>최대 </a:t>
            </a:r>
            <a:r>
              <a:rPr lang="en-US" altLang="ko-KR" sz="1300"/>
              <a:t>8</a:t>
            </a:r>
            <a:r>
              <a:rPr lang="ko-KR" altLang="en-US" sz="1300"/>
              <a:t>명 가능</a:t>
            </a:r>
            <a:r>
              <a:rPr lang="en-US" altLang="ko-KR" sz="1300"/>
              <a:t>)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600" b="1">
                <a:solidFill>
                  <a:srgbClr val="0000FF"/>
                </a:solidFill>
              </a:rPr>
              <a:t>Q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본인은 선택이 가능 한가요</a:t>
            </a:r>
            <a:r>
              <a:rPr lang="en-US" altLang="ko-KR" sz="1400"/>
              <a:t>?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600" b="1">
                <a:solidFill>
                  <a:srgbClr val="FF0000"/>
                </a:solidFill>
              </a:rPr>
              <a:t>A</a:t>
            </a:r>
            <a:r>
              <a:rPr lang="en-US" altLang="ko-KR" sz="1400"/>
              <a:t> :</a:t>
            </a:r>
          </a:p>
          <a:p>
            <a:pPr>
              <a:defRPr lang="ko-KR" altLang="en-US"/>
            </a:pPr>
            <a:r>
              <a:rPr lang="en-US" altLang="ko-KR" sz="1300"/>
              <a:t>1. </a:t>
            </a:r>
            <a:r>
              <a:rPr lang="ko-KR" altLang="en-US" sz="1300"/>
              <a:t>본인은 제일 처음에 자동으로 세팅 되며 본인은 물론 이미 선택된 사람이 또 지정되지 않도록 하였음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69971" y="5318569"/>
            <a:ext cx="4267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2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671628" y="5492281"/>
            <a:ext cx="685801" cy="2571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397593" y="1536287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사용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API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681286" y="178058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8655" y="3104426"/>
            <a:ext cx="1428750" cy="4397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2616480" y="2915939"/>
            <a:ext cx="2086929" cy="358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C000"/>
                </a:solidFill>
              </a:rPr>
              <a:t>dhx Scheduler API</a:t>
            </a: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5980275" y="4328538"/>
            <a:ext cx="1457325" cy="51863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7655325" y="4206708"/>
            <a:ext cx="2363154" cy="36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C000"/>
                </a:solidFill>
              </a:rPr>
              <a:t>Daum</a:t>
            </a:r>
            <a:r>
              <a:rPr lang="ko-KR" altLang="en-US">
                <a:solidFill>
                  <a:srgbClr val="FFC000"/>
                </a:solidFill>
              </a:rPr>
              <a:t> 우편번호</a:t>
            </a:r>
            <a:r>
              <a:rPr lang="en-US" altLang="ko-KR">
                <a:solidFill>
                  <a:srgbClr val="FFC000"/>
                </a:solidFill>
              </a:rPr>
              <a:t> API</a:t>
            </a: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944022" y="4592915"/>
            <a:ext cx="1457325" cy="421225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607964" y="4413350"/>
            <a:ext cx="2934654" cy="366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C000"/>
                </a:solidFill>
              </a:rPr>
              <a:t>Firebase</a:t>
            </a:r>
            <a:r>
              <a:rPr lang="ko-KR" altLang="en-US">
                <a:solidFill>
                  <a:srgbClr val="FFC000"/>
                </a:solidFill>
              </a:rPr>
              <a:t> 데이터베이스 </a:t>
            </a:r>
            <a:r>
              <a:rPr lang="en-US" altLang="ko-KR">
                <a:solidFill>
                  <a:srgbClr val="FFC000"/>
                </a:solidFill>
              </a:rPr>
              <a:t>API</a:t>
            </a: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0554" y="5251508"/>
            <a:ext cx="1466850" cy="421225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616481" y="5123304"/>
            <a:ext cx="2934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C000"/>
                </a:solidFill>
              </a:rPr>
              <a:t>Naver Smart Editor API</a:t>
            </a: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73417" y="2277590"/>
            <a:ext cx="1438275" cy="584044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2654580" y="2517756"/>
            <a:ext cx="2877818" cy="381506"/>
          </a:xfrm>
          <a:prstGeom prst="roundRect">
            <a:avLst>
              <a:gd name="adj" fmla="val 16667"/>
            </a:avLst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사용 기능 </a:t>
            </a:r>
            <a:r>
              <a:rPr lang="en-US" altLang="ko-KR" sz="1500">
                <a:solidFill>
                  <a:schemeClr val="bg1"/>
                </a:solidFill>
              </a:rPr>
              <a:t>: </a:t>
            </a:r>
            <a:r>
              <a:rPr lang="ko-KR" altLang="en-US" sz="1500">
                <a:solidFill>
                  <a:schemeClr val="bg1"/>
                </a:solidFill>
              </a:rPr>
              <a:t>스케쥴러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2652006" y="2200616"/>
            <a:ext cx="1535998" cy="3597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C000"/>
                </a:solidFill>
              </a:rPr>
              <a:t>구글지도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rgbClr val="FFC000"/>
                </a:solidFill>
              </a:rPr>
              <a:t>API</a:t>
            </a:r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65671" y="3238247"/>
            <a:ext cx="2877818" cy="381506"/>
          </a:xfrm>
          <a:prstGeom prst="roundRect">
            <a:avLst>
              <a:gd name="adj" fmla="val 16667"/>
            </a:avLst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사용 기능 </a:t>
            </a:r>
            <a:r>
              <a:rPr lang="en-US" altLang="ko-KR" sz="1500">
                <a:solidFill>
                  <a:schemeClr val="bg1"/>
                </a:solidFill>
              </a:rPr>
              <a:t>: </a:t>
            </a:r>
            <a:r>
              <a:rPr lang="ko-KR" altLang="en-US" sz="1500">
                <a:solidFill>
                  <a:schemeClr val="bg1"/>
                </a:solidFill>
              </a:rPr>
              <a:t>스케쥴러</a:t>
            </a:r>
            <a:endParaRPr lang="ko-KR" altLang="en-US" sz="15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655325" y="4524862"/>
            <a:ext cx="2877818" cy="381506"/>
          </a:xfrm>
          <a:prstGeom prst="roundRect">
            <a:avLst>
              <a:gd name="adj" fmla="val 16667"/>
            </a:avLst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사용 기능 </a:t>
            </a:r>
            <a:r>
              <a:rPr lang="en-US" altLang="ko-KR" sz="1500">
                <a:solidFill>
                  <a:schemeClr val="bg1"/>
                </a:solidFill>
              </a:rPr>
              <a:t>: </a:t>
            </a:r>
            <a:r>
              <a:rPr lang="ko-KR" altLang="en-US" sz="1500">
                <a:solidFill>
                  <a:schemeClr val="bg1"/>
                </a:solidFill>
              </a:rPr>
              <a:t>회원가입</a:t>
            </a:r>
            <a:endParaRPr lang="ko-KR" altLang="en-US" sz="150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54580" y="4732897"/>
            <a:ext cx="2877818" cy="381506"/>
          </a:xfrm>
          <a:prstGeom prst="roundRect">
            <a:avLst>
              <a:gd name="adj" fmla="val 16667"/>
            </a:avLst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사용 기능 </a:t>
            </a:r>
            <a:r>
              <a:rPr lang="en-US" altLang="ko-KR" sz="1500">
                <a:solidFill>
                  <a:schemeClr val="bg1"/>
                </a:solidFill>
              </a:rPr>
              <a:t>: </a:t>
            </a:r>
            <a:r>
              <a:rPr lang="ko-KR" altLang="en-US" sz="1500">
                <a:solidFill>
                  <a:schemeClr val="bg1"/>
                </a:solidFill>
              </a:rPr>
              <a:t>메신저</a:t>
            </a:r>
            <a:endParaRPr lang="ko-KR" altLang="en-US" sz="150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663097" y="5392638"/>
            <a:ext cx="2877818" cy="381506"/>
          </a:xfrm>
          <a:prstGeom prst="roundRect">
            <a:avLst>
              <a:gd name="adj" fmla="val 16667"/>
            </a:avLst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사용 기능 </a:t>
            </a:r>
            <a:r>
              <a:rPr lang="en-US" altLang="ko-KR" sz="1500">
                <a:solidFill>
                  <a:schemeClr val="bg1"/>
                </a:solidFill>
              </a:rPr>
              <a:t>: </a:t>
            </a:r>
            <a:r>
              <a:rPr lang="ko-KR" altLang="en-US" sz="1500">
                <a:solidFill>
                  <a:schemeClr val="bg1"/>
                </a:solidFill>
              </a:rPr>
              <a:t>모든 게시판</a:t>
            </a:r>
            <a:endParaRPr lang="ko-KR" altLang="en-US" sz="1500"/>
          </a:p>
        </p:txBody>
      </p:sp>
      <p:pic>
        <p:nvPicPr>
          <p:cNvPr id="1026" name="Picture 2" descr="pdf api에 대한 이미지 검색결과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925598" y="3786364"/>
            <a:ext cx="1452562" cy="583804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2616481" y="3728885"/>
            <a:ext cx="2934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C000"/>
                </a:solidFill>
              </a:rPr>
              <a:t>PDF API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63097" y="3998219"/>
            <a:ext cx="2877818" cy="381506"/>
          </a:xfrm>
          <a:prstGeom prst="roundRect">
            <a:avLst>
              <a:gd name="adj" fmla="val 16667"/>
            </a:avLst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사용 기능 </a:t>
            </a:r>
            <a:r>
              <a:rPr lang="en-US" altLang="ko-KR" sz="1500">
                <a:solidFill>
                  <a:schemeClr val="bg1"/>
                </a:solidFill>
              </a:rPr>
              <a:t>: </a:t>
            </a:r>
            <a:r>
              <a:rPr lang="ko-KR" altLang="en-US" sz="1500">
                <a:solidFill>
                  <a:schemeClr val="bg1"/>
                </a:solidFill>
              </a:rPr>
              <a:t>스케쥴러</a:t>
            </a:r>
            <a:endParaRPr lang="ko-KR" altLang="en-US" sz="1500"/>
          </a:p>
        </p:txBody>
      </p:sp>
      <p:pic>
        <p:nvPicPr>
          <p:cNvPr id="1028" name="Picture 4" descr="google email api에 대한 이미지 검색결과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971372" y="3209978"/>
            <a:ext cx="1438275" cy="817056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7646422" y="3244334"/>
            <a:ext cx="2934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C000"/>
                </a:solidFill>
              </a:rPr>
              <a:t>GMail API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646422" y="3513668"/>
            <a:ext cx="2877818" cy="381506"/>
          </a:xfrm>
          <a:prstGeom prst="roundRect">
            <a:avLst>
              <a:gd name="adj" fmla="val 16667"/>
            </a:avLst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사용 기능 </a:t>
            </a:r>
            <a:r>
              <a:rPr lang="en-US" altLang="ko-KR" sz="1500">
                <a:solidFill>
                  <a:schemeClr val="bg1"/>
                </a:solidFill>
              </a:rPr>
              <a:t>: </a:t>
            </a:r>
            <a:r>
              <a:rPr lang="ko-KR" altLang="en-US" sz="1500">
                <a:solidFill>
                  <a:schemeClr val="bg1"/>
                </a:solidFill>
              </a:rPr>
              <a:t>비밀번호 찾기</a:t>
            </a:r>
            <a:endParaRPr lang="ko-KR" altLang="en-US" sz="1500"/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10" cstate="print"/>
          <a:stretch>
            <a:fillRect/>
          </a:stretch>
        </p:blipFill>
        <p:spPr>
          <a:xfrm>
            <a:off x="5962471" y="2241989"/>
            <a:ext cx="1452671" cy="678109"/>
          </a:xfrm>
          <a:prstGeom prst="rect">
            <a:avLst/>
          </a:prstGeom>
        </p:spPr>
      </p:pic>
      <p:sp>
        <p:nvSpPr>
          <p:cNvPr id="1030" name="모서리가 둥근 직사각형 17"/>
          <p:cNvSpPr/>
          <p:nvPr/>
        </p:nvSpPr>
        <p:spPr>
          <a:xfrm>
            <a:off x="7637521" y="2554433"/>
            <a:ext cx="2877818" cy="381506"/>
          </a:xfrm>
          <a:prstGeom prst="roundRect">
            <a:avLst>
              <a:gd name="adj" fmla="val 16667"/>
            </a:avLst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사용 기능 </a:t>
            </a:r>
            <a:r>
              <a:rPr lang="en-US" altLang="ko-KR" sz="1500">
                <a:solidFill>
                  <a:schemeClr val="bg1"/>
                </a:solidFill>
              </a:rPr>
              <a:t>: </a:t>
            </a:r>
            <a:r>
              <a:rPr lang="ko-KR" altLang="en-US" sz="1500">
                <a:solidFill>
                  <a:schemeClr val="bg1"/>
                </a:solidFill>
              </a:rPr>
              <a:t>전자결재 엑셀화</a:t>
            </a:r>
          </a:p>
        </p:txBody>
      </p:sp>
      <p:sp>
        <p:nvSpPr>
          <p:cNvPr id="1031" name="TextBox 2"/>
          <p:cNvSpPr txBox="1"/>
          <p:nvPr/>
        </p:nvSpPr>
        <p:spPr>
          <a:xfrm>
            <a:off x="7637520" y="2237292"/>
            <a:ext cx="1762984" cy="3628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FFC000"/>
                </a:solidFill>
              </a:rPr>
              <a:t>Apache.poi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rgbClr val="FFC000"/>
                </a:solidFill>
              </a:rPr>
              <a:t>API</a:t>
            </a: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983143" y="5174032"/>
            <a:ext cx="1454173" cy="524677"/>
          </a:xfrm>
          <a:prstGeom prst="rect">
            <a:avLst/>
          </a:prstGeom>
        </p:spPr>
      </p:pic>
      <p:sp>
        <p:nvSpPr>
          <p:cNvPr id="1033" name="TextBox 112"/>
          <p:cNvSpPr txBox="1"/>
          <p:nvPr/>
        </p:nvSpPr>
        <p:spPr>
          <a:xfrm>
            <a:off x="7700902" y="5053454"/>
            <a:ext cx="2363154" cy="364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solidFill>
                  <a:srgbClr val="FFC000"/>
                </a:solidFill>
              </a:rPr>
              <a:t>하이차트</a:t>
            </a:r>
            <a:r>
              <a:rPr lang="en-US" altLang="ko-KR">
                <a:solidFill>
                  <a:srgbClr val="FFC000"/>
                </a:solidFill>
              </a:rPr>
              <a:t>API</a:t>
            </a:r>
          </a:p>
        </p:txBody>
      </p:sp>
      <p:sp>
        <p:nvSpPr>
          <p:cNvPr id="1034" name="모서리가 둥근 직사각형 20"/>
          <p:cNvSpPr/>
          <p:nvPr/>
        </p:nvSpPr>
        <p:spPr>
          <a:xfrm>
            <a:off x="7700902" y="5371608"/>
            <a:ext cx="2877818" cy="381506"/>
          </a:xfrm>
          <a:prstGeom prst="roundRect">
            <a:avLst>
              <a:gd name="adj" fmla="val 16667"/>
            </a:avLst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사용 기능 </a:t>
            </a:r>
            <a:r>
              <a:rPr lang="en-US" altLang="ko-KR" sz="1500">
                <a:solidFill>
                  <a:schemeClr val="bg1"/>
                </a:solidFill>
              </a:rPr>
              <a:t>: </a:t>
            </a:r>
            <a:r>
              <a:rPr lang="ko-KR" altLang="en-US" sz="1500">
                <a:solidFill>
                  <a:schemeClr val="bg1"/>
                </a:solidFill>
              </a:rPr>
              <a:t>근태관리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33026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새 결재 문서 작성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3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0642" y="1305626"/>
            <a:ext cx="8692830" cy="555895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44017" y="1502181"/>
            <a:ext cx="2515552" cy="5205193"/>
            <a:chOff x="9752648" y="1950243"/>
            <a:chExt cx="2439352" cy="466248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44017" y="1755740"/>
            <a:ext cx="2526882" cy="4986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첨부 파일은 최대 몇 개까지 등록 가능하나요?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파일은 꼭 첨부하지 않아도 되며 개수는 </a:t>
            </a:r>
            <a:r>
              <a:rPr lang="en-US" altLang="ko-KR" sz="1300"/>
              <a:t>1</a:t>
            </a:r>
            <a:r>
              <a:rPr lang="ko-KR" altLang="en-US" sz="1300"/>
              <a:t>개 부터 최대 </a:t>
            </a:r>
            <a:r>
              <a:rPr lang="en-US" altLang="ko-KR" sz="1300"/>
              <a:t>4</a:t>
            </a:r>
            <a:r>
              <a:rPr lang="ko-KR" altLang="en-US" sz="1300"/>
              <a:t>개 까지 등록 가능합니다.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5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결재는 어떻게 완료하나요?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5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300"/>
              <a:t>1.[</a:t>
            </a:r>
            <a:r>
              <a:rPr lang="ko-KR" altLang="en-US" sz="1300"/>
              <a:t>결재] 클릭 시 본인 바로 본인결재 후 다음 결재자의 대기를 기다리기 위하여 결재 대기함으로 이동합니다.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en-US" altLang="ko-KR" sz="1300"/>
              <a:t>2. [</a:t>
            </a:r>
            <a:r>
              <a:rPr lang="ko-KR" altLang="en-US" sz="1300"/>
              <a:t>임시저장] 클릭 시 현재까지 작성된 문서가 임시 저장함으로 저장됩니다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ko-KR" altLang="en-US" sz="1300"/>
          </a:p>
        </p:txBody>
      </p:sp>
      <p:sp>
        <p:nvSpPr>
          <p:cNvPr id="12" name="TextBox 11"/>
          <p:cNvSpPr txBox="1"/>
          <p:nvPr/>
        </p:nvSpPr>
        <p:spPr>
          <a:xfrm>
            <a:off x="10436857" y="5984771"/>
            <a:ext cx="429579" cy="4236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389233" y="6337197"/>
            <a:ext cx="495301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932158" y="5994295"/>
            <a:ext cx="429577" cy="423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2)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537227" y="6346722"/>
            <a:ext cx="495301" cy="2571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44232" y="5486400"/>
            <a:ext cx="4219574" cy="916127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293504" y="4836223"/>
            <a:ext cx="2809876" cy="376237"/>
          </a:xfrm>
          <a:prstGeom prst="wedgeRoundRectCallout">
            <a:avLst>
              <a:gd name="adj1" fmla="val -41827"/>
              <a:gd name="adj2" fmla="val 95290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파일선택부분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80398" y="1244600"/>
            <a:ext cx="8879486" cy="56134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임시 저장함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52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054" y="3252159"/>
            <a:ext cx="2879219" cy="3551726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8100" y="2796948"/>
            <a:ext cx="1038224" cy="657225"/>
            <a:chOff x="9205913" y="1890712"/>
            <a:chExt cx="1038224" cy="657225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0293" y="3288572"/>
            <a:ext cx="2867980" cy="325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임시 저장함에는 작성 중이거나 한번 더 확인을 위하여 </a:t>
            </a:r>
            <a:r>
              <a:rPr lang="en-US" altLang="ko-KR" sz="1300"/>
              <a:t>“</a:t>
            </a:r>
            <a:r>
              <a:rPr lang="ko-KR" altLang="en-US" sz="1300" u="sng"/>
              <a:t>임시 저장</a:t>
            </a:r>
            <a:r>
              <a:rPr lang="en-US" altLang="ko-KR" sz="1300" u="sng"/>
              <a:t>” </a:t>
            </a:r>
            <a:r>
              <a:rPr lang="ko-KR" altLang="en-US" sz="1300" u="sng"/>
              <a:t>중인 </a:t>
            </a:r>
            <a:r>
              <a:rPr lang="en-US" altLang="ko-KR" sz="1300" u="sng"/>
              <a:t>“</a:t>
            </a:r>
            <a:r>
              <a:rPr lang="ko-KR" altLang="en-US" sz="1300" u="sng"/>
              <a:t>자신</a:t>
            </a:r>
            <a:r>
              <a:rPr lang="en-US" altLang="ko-KR" sz="1300" u="sng"/>
              <a:t>”</a:t>
            </a:r>
            <a:r>
              <a:rPr lang="ko-KR" altLang="en-US" sz="1300" u="sng"/>
              <a:t>의 문서</a:t>
            </a:r>
            <a:r>
              <a:rPr lang="ko-KR" altLang="en-US" sz="1300"/>
              <a:t>들만 보여줌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본인이 읽지 않은 글이면     표시를 해주어 구분할 수 있도록 하였음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문서번호</a:t>
            </a:r>
            <a:r>
              <a:rPr lang="en-US" altLang="ko-KR" sz="1300"/>
              <a:t>, </a:t>
            </a:r>
            <a:r>
              <a:rPr lang="ko-KR" altLang="en-US" sz="1300"/>
              <a:t>제목</a:t>
            </a:r>
            <a:r>
              <a:rPr lang="en-US" altLang="ko-KR" sz="1300"/>
              <a:t>, </a:t>
            </a:r>
            <a:r>
              <a:rPr lang="ko-KR" altLang="en-US" sz="1300"/>
              <a:t>내용을 검색해서 문서 목록을 간추려 볼 수도 있음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여러 개의 문서를 한번에 삭제할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34367" y="4862584"/>
            <a:ext cx="188622" cy="2452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32335" y="4118892"/>
            <a:ext cx="2600325" cy="2076450"/>
          </a:xfrm>
          <a:prstGeom prst="rect">
            <a:avLst/>
          </a:prstGeom>
          <a:effectLst>
            <a:outerShdw blurRad="228600" dist="38100" dir="13500000" sx="104000" sy="104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직선 화살표 연결선 25"/>
          <p:cNvCxnSpPr/>
          <p:nvPr/>
        </p:nvCxnSpPr>
        <p:spPr>
          <a:xfrm>
            <a:off x="5390451" y="3059455"/>
            <a:ext cx="2642560" cy="1935239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사각형 설명선 28"/>
          <p:cNvSpPr/>
          <p:nvPr/>
        </p:nvSpPr>
        <p:spPr>
          <a:xfrm>
            <a:off x="4928018" y="5529532"/>
            <a:ext cx="2809876" cy="584933"/>
          </a:xfrm>
          <a:prstGeom prst="wedgeRoundRectCallout">
            <a:avLst>
              <a:gd name="adj1" fmla="val 68387"/>
              <a:gd name="adj2" fmla="val -17865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선택하면 삭제 버튼이 생성되고 삭제 할 수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1500" y="1388225"/>
            <a:ext cx="8646519" cy="54697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869054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임시 저장 문서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(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상세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)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53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9609772" y="2324100"/>
            <a:ext cx="2582228" cy="4533900"/>
            <a:chOff x="9752648" y="1950243"/>
            <a:chExt cx="2439352" cy="466248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9569868" y="2486501"/>
            <a:ext cx="2622132" cy="3131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endParaRPr lang="en-US" altLang="ko-KR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임시 저장 문서에서는 어떤 기능들이 있나요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작성 중인 문서를 확인 할 수 있고 </a:t>
            </a:r>
            <a:r>
              <a:rPr lang="en-US" altLang="ko-KR" sz="1300"/>
              <a:t>2)</a:t>
            </a:r>
            <a:r>
              <a:rPr lang="ko-KR" altLang="en-US" sz="1300"/>
              <a:t>수정이나 </a:t>
            </a:r>
            <a:r>
              <a:rPr lang="en-US" altLang="ko-KR" sz="1300"/>
              <a:t>3)</a:t>
            </a:r>
            <a:r>
              <a:rPr lang="ko-KR" altLang="en-US" sz="1300"/>
              <a:t>삭제가 가능합니다</a:t>
            </a:r>
            <a:r>
              <a:rPr lang="en-US" altLang="ko-KR" sz="1300"/>
              <a:t>. 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또한 </a:t>
            </a:r>
            <a:r>
              <a:rPr lang="en-US" altLang="ko-KR" sz="1300"/>
              <a:t>1)</a:t>
            </a:r>
            <a:r>
              <a:rPr lang="ko-KR" altLang="en-US" sz="1300"/>
              <a:t>결재 승인 버튼을 이용하여 다음 결재자에게 상신할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24" name="TextBox 23"/>
          <p:cNvSpPr txBox="1"/>
          <p:nvPr/>
        </p:nvSpPr>
        <p:spPr>
          <a:xfrm>
            <a:off x="7765532" y="2065838"/>
            <a:ext cx="429579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19829" y="2391168"/>
            <a:ext cx="495301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272342" y="2061374"/>
            <a:ext cx="4296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2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231366" y="2390887"/>
            <a:ext cx="495301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762922" y="2069661"/>
            <a:ext cx="4267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3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728631" y="2391729"/>
            <a:ext cx="495301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3316" y="1243391"/>
            <a:ext cx="8874514" cy="561460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결재 대기함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54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054" y="3527264"/>
            <a:ext cx="2879219" cy="3188759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8100" y="3034664"/>
            <a:ext cx="1038224" cy="657225"/>
            <a:chOff x="9205913" y="1890712"/>
            <a:chExt cx="1038224" cy="657225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3525201"/>
            <a:ext cx="2867980" cy="2845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결재 대기함에는 </a:t>
            </a:r>
            <a:r>
              <a:rPr lang="en-US" altLang="ko-KR" sz="1300" u="sng"/>
              <a:t>“</a:t>
            </a:r>
            <a:r>
              <a:rPr lang="ko-KR" altLang="en-US" sz="1300" u="sng"/>
              <a:t>본인</a:t>
            </a:r>
            <a:r>
              <a:rPr lang="en-US" altLang="ko-KR" sz="1300" u="sng"/>
              <a:t>”</a:t>
            </a:r>
            <a:r>
              <a:rPr lang="ko-KR" altLang="en-US" sz="1300" u="sng"/>
              <a:t>의 문서 중 결재 대기 중</a:t>
            </a:r>
            <a:r>
              <a:rPr lang="ko-KR" altLang="en-US" sz="1300"/>
              <a:t>인 문서나</a:t>
            </a:r>
            <a:r>
              <a:rPr lang="en-US" altLang="ko-KR" sz="1300"/>
              <a:t>, </a:t>
            </a:r>
            <a:r>
              <a:rPr lang="ko-KR" altLang="en-US" sz="1300" u="sng"/>
              <a:t>자신이 </a:t>
            </a:r>
            <a:r>
              <a:rPr lang="en-US" altLang="ko-KR" sz="1300" u="sng"/>
              <a:t>“</a:t>
            </a:r>
            <a:r>
              <a:rPr lang="ko-KR" altLang="en-US" sz="1300" u="sng"/>
              <a:t>결재순서</a:t>
            </a:r>
            <a:r>
              <a:rPr lang="en-US" altLang="ko-KR" sz="1300" u="sng"/>
              <a:t>＂</a:t>
            </a:r>
            <a:r>
              <a:rPr lang="ko-KR" altLang="en-US" sz="1300"/>
              <a:t>인 문서가 표시 됨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본인이 읽지 않은 글이면     표시를 해주어 구분할 수 있도록 하였음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문서번호</a:t>
            </a:r>
            <a:r>
              <a:rPr lang="en-US" altLang="ko-KR" sz="1300"/>
              <a:t>, </a:t>
            </a:r>
            <a:r>
              <a:rPr lang="ko-KR" altLang="en-US" sz="1300"/>
              <a:t>제목</a:t>
            </a:r>
            <a:r>
              <a:rPr lang="en-US" altLang="ko-KR" sz="1300"/>
              <a:t>, </a:t>
            </a:r>
            <a:r>
              <a:rPr lang="ko-KR" altLang="en-US" sz="1300"/>
              <a:t>내용을 검색해서 문서 목록을 간추려 볼 수도 있음</a:t>
            </a:r>
          </a:p>
          <a:p>
            <a:pPr>
              <a:defRPr lang="ko-KR" altLang="en-US"/>
            </a:pPr>
            <a:endParaRPr lang="ko-KR" altLang="en-US" sz="13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06046" y="5095765"/>
            <a:ext cx="188622" cy="245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672" y="1404384"/>
            <a:ext cx="8537095" cy="545361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869054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결재 대기 문서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(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상세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)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55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9576520" y="2942703"/>
            <a:ext cx="2582228" cy="3765665"/>
            <a:chOff x="9752648" y="1950243"/>
            <a:chExt cx="2439352" cy="466248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9536616" y="2942703"/>
            <a:ext cx="2622132" cy="3332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endParaRPr lang="en-US" altLang="ko-KR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결재 대기 문서에서는 어떤 기능들이 있나요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en-US" altLang="ko-KR" sz="1300"/>
              <a:t>1.</a:t>
            </a:r>
            <a:r>
              <a:rPr lang="ko-KR" altLang="en-US" sz="1300"/>
              <a:t>내 결재 순서라면 상단에 결재승인을 위한 </a:t>
            </a:r>
            <a:r>
              <a:rPr lang="en-US" altLang="ko-KR" sz="1300"/>
              <a:t>1)[</a:t>
            </a:r>
            <a:r>
              <a:rPr lang="ko-KR" altLang="en-US" sz="1300"/>
              <a:t>결재승인</a:t>
            </a:r>
            <a:r>
              <a:rPr lang="en-US" altLang="ko-KR" sz="1300"/>
              <a:t>] </a:t>
            </a:r>
            <a:r>
              <a:rPr lang="ko-KR" altLang="en-US" sz="1300"/>
              <a:t>버튼과 결재 반려를 위한 </a:t>
            </a:r>
            <a:r>
              <a:rPr lang="en-US" altLang="ko-KR" sz="1300"/>
              <a:t>2)[</a:t>
            </a:r>
            <a:r>
              <a:rPr lang="ko-KR" altLang="en-US" sz="1300"/>
              <a:t>결재반려</a:t>
            </a:r>
            <a:r>
              <a:rPr lang="en-US" altLang="ko-KR" sz="1300"/>
              <a:t>] </a:t>
            </a:r>
          </a:p>
          <a:p>
            <a:pPr>
              <a:defRPr lang="ko-KR" altLang="en-US"/>
            </a:pPr>
            <a:r>
              <a:rPr lang="ko-KR" altLang="en-US" sz="1300"/>
              <a:t>버튼이 있습니다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300"/>
              <a:t>2.</a:t>
            </a:r>
            <a:r>
              <a:rPr lang="ko-KR" altLang="en-US" sz="1300"/>
              <a:t>하단에 의견을 첨언 할 수 있습니다</a:t>
            </a:r>
            <a:r>
              <a:rPr lang="en-US" altLang="ko-KR" sz="1300"/>
              <a:t>. </a:t>
            </a:r>
            <a:r>
              <a:rPr lang="ko-KR" altLang="en-US" sz="1300"/>
              <a:t>의견 등록 후 본인만 수정하거나 삭제가 가능합니다</a:t>
            </a:r>
            <a:r>
              <a:rPr lang="en-US" altLang="ko-KR" sz="130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89843" y="2088003"/>
            <a:ext cx="429580" cy="424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141013" y="2429959"/>
            <a:ext cx="495301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697781" y="2083539"/>
            <a:ext cx="426720" cy="419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2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650157" y="2435965"/>
            <a:ext cx="495301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7319" y="1305626"/>
            <a:ext cx="8775870" cy="555746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결재 완료함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56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19054" y="3810313"/>
            <a:ext cx="2879219" cy="2982806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8100" y="3317712"/>
            <a:ext cx="1038224" cy="657225"/>
            <a:chOff x="9205913" y="1890712"/>
            <a:chExt cx="1038224" cy="657225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3915407"/>
            <a:ext cx="2867980" cy="2845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결재 완료함에는 </a:t>
            </a:r>
            <a:r>
              <a:rPr lang="en-US" altLang="ko-KR" sz="1300"/>
              <a:t>“</a:t>
            </a:r>
            <a:r>
              <a:rPr lang="ko-KR" altLang="en-US" sz="1300"/>
              <a:t>본인</a:t>
            </a:r>
            <a:r>
              <a:rPr lang="en-US" altLang="ko-KR" sz="1300"/>
              <a:t>”</a:t>
            </a:r>
            <a:r>
              <a:rPr lang="ko-KR" altLang="en-US" sz="1300"/>
              <a:t>의 문서 중 결재가 모두 승인되어 완료된 문서가 표시됨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본인이 읽지 않은 글이면     표시를 해주어 구분할 수 있도록 하였음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문서번호</a:t>
            </a:r>
            <a:r>
              <a:rPr lang="en-US" altLang="ko-KR" sz="1300"/>
              <a:t>, </a:t>
            </a:r>
            <a:r>
              <a:rPr lang="ko-KR" altLang="en-US" sz="1300"/>
              <a:t>제목</a:t>
            </a:r>
            <a:r>
              <a:rPr lang="en-US" altLang="ko-KR" sz="1300"/>
              <a:t>, </a:t>
            </a:r>
            <a:r>
              <a:rPr lang="ko-KR" altLang="en-US" sz="1300"/>
              <a:t>내용을 검색해서 문서 목록을 간추려 볼 수도 있음</a:t>
            </a:r>
          </a:p>
          <a:p>
            <a:pPr>
              <a:defRPr lang="ko-KR" altLang="en-US"/>
            </a:pPr>
            <a:endParaRPr lang="ko-KR" altLang="en-US" sz="13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5055" y="5490139"/>
            <a:ext cx="188622" cy="245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8631" y="1352701"/>
            <a:ext cx="8608918" cy="534139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869054" cy="1961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결재 완료 문서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(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상세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) 1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57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9609772" y="3092334"/>
            <a:ext cx="2582228" cy="3765665"/>
            <a:chOff x="9752648" y="1950243"/>
            <a:chExt cx="2439352" cy="466248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9569868" y="3092334"/>
            <a:ext cx="2622132" cy="2935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endParaRPr lang="en-US" altLang="ko-KR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결재 완료 문서에서는 어떤 기능들이 있나요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en-US" altLang="ko-KR" sz="1300"/>
              <a:t>1.</a:t>
            </a:r>
            <a:r>
              <a:rPr lang="ko-KR" altLang="en-US" sz="1300"/>
              <a:t>결재자 들이 몇일에 결재 하였는지 확인이 가능 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300"/>
              <a:t>2.</a:t>
            </a:r>
            <a:r>
              <a:rPr lang="ko-KR" altLang="en-US" sz="1300"/>
              <a:t>결재 완료 문서는 </a:t>
            </a:r>
            <a:r>
              <a:rPr lang="en-US" altLang="ko-KR" sz="1300"/>
              <a:t>1)[</a:t>
            </a:r>
            <a:r>
              <a:rPr lang="ko-KR" altLang="en-US" sz="1300"/>
              <a:t>엑셀로 다운</a:t>
            </a:r>
            <a:r>
              <a:rPr lang="en-US" altLang="ko-KR" sz="1300"/>
              <a:t>] </a:t>
            </a:r>
            <a:r>
              <a:rPr lang="ko-KR" altLang="en-US" sz="1300"/>
              <a:t>버튼을 이용하여 엑셀 파일로 다운로드가 가능합니다</a:t>
            </a:r>
            <a:r>
              <a:rPr lang="en-US" altLang="ko-KR" sz="130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32795" y="1891420"/>
            <a:ext cx="429580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85172" y="2243846"/>
            <a:ext cx="656396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8631" y="6289384"/>
            <a:ext cx="1479035" cy="43952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479889" y="6289384"/>
            <a:ext cx="2031179" cy="365036"/>
          </a:xfrm>
          <a:prstGeom prst="wedgeRoundRectCallout">
            <a:avLst>
              <a:gd name="adj1" fmla="val -66973"/>
              <a:gd name="adj2" fmla="val 26797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엑셀 파일 다운 완료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869054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엑셀 보기 화면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58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22077" y="1406495"/>
            <a:ext cx="4747846" cy="5353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6316" y="1453283"/>
            <a:ext cx="8649710" cy="530049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869054" cy="1961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결재 완료 문서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(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상세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) 2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59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9609772" y="2493818"/>
            <a:ext cx="2582228" cy="4364181"/>
            <a:chOff x="9752648" y="1950243"/>
            <a:chExt cx="2439352" cy="466248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9569868" y="2493818"/>
            <a:ext cx="2622132" cy="3733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endParaRPr lang="en-US" altLang="ko-KR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결재 완료 문서에서는 특별한 기능이 더 있다던데요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en-US" altLang="ko-KR" sz="1300"/>
              <a:t>1.</a:t>
            </a:r>
            <a:r>
              <a:rPr lang="ko-KR" altLang="en-US" sz="1300"/>
              <a:t>결재자들이 등록한 의견을 볼 수 있습니다</a:t>
            </a:r>
            <a:r>
              <a:rPr lang="en-US" altLang="ko-KR" sz="1300"/>
              <a:t>. </a:t>
            </a:r>
            <a:r>
              <a:rPr lang="ko-KR" altLang="en-US" sz="1300"/>
              <a:t>추가 오더를 확인하여 처리 할 수 있습니다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300"/>
              <a:t>2.</a:t>
            </a:r>
            <a:r>
              <a:rPr lang="ko-KR" altLang="en-US" sz="1300"/>
              <a:t>결재가 완료된 문서는 다른 직원이 참조할 수 있도록 참조 발신 할 수 있습니다</a:t>
            </a:r>
            <a:r>
              <a:rPr lang="en-US" altLang="ko-KR" sz="1300"/>
              <a:t>. </a:t>
            </a:r>
          </a:p>
          <a:p>
            <a:pPr>
              <a:defRPr lang="ko-KR" altLang="en-US"/>
            </a:pPr>
            <a:r>
              <a:rPr lang="ko-KR" altLang="en-US" sz="1300"/>
              <a:t>직원은 조직도에서 선택하거나</a:t>
            </a:r>
          </a:p>
          <a:p>
            <a:pPr>
              <a:defRPr lang="ko-KR" altLang="en-US"/>
            </a:pPr>
            <a:r>
              <a:rPr lang="ko-KR" altLang="en-US" sz="1300"/>
              <a:t>부서를 선택하여 해당 부서의 전체 직원 선택이 가능합니다</a:t>
            </a:r>
            <a:r>
              <a:rPr lang="en-US" altLang="ko-KR" sz="1300"/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71199" y="3304966"/>
            <a:ext cx="6546820" cy="2029034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7054353" y="2648244"/>
            <a:ext cx="2031179" cy="376237"/>
          </a:xfrm>
          <a:prstGeom prst="wedgeRoundRectCallout">
            <a:avLst>
              <a:gd name="adj1" fmla="val -57803"/>
              <a:gd name="adj2" fmla="val 116811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의견들 확인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4597897" y="5724653"/>
            <a:ext cx="703274" cy="638468"/>
          </a:xfrm>
          <a:prstGeom prst="rect">
            <a:avLst/>
          </a:prstGeom>
        </p:spPr>
      </p:pic>
      <p:sp>
        <p:nvSpPr>
          <p:cNvPr id="18" name="모서리가 둥근 사각형 설명선 17"/>
          <p:cNvSpPr/>
          <p:nvPr/>
        </p:nvSpPr>
        <p:spPr>
          <a:xfrm>
            <a:off x="5529606" y="5602629"/>
            <a:ext cx="1747100" cy="376237"/>
          </a:xfrm>
          <a:prstGeom prst="wedgeRoundRectCallout">
            <a:avLst>
              <a:gd name="adj1" fmla="val -59813"/>
              <a:gd name="adj2" fmla="val 91148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참조 발신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52326" y="1257941"/>
            <a:ext cx="8876124" cy="553355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결재 반려함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60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19054" y="3727186"/>
            <a:ext cx="2879219" cy="3064312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8100" y="3234585"/>
            <a:ext cx="1038224" cy="657225"/>
            <a:chOff x="9205913" y="1890712"/>
            <a:chExt cx="1038224" cy="657225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3832280"/>
            <a:ext cx="2867980" cy="2652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결재 반려함에는 반려된 문서들이 저장됨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본인이 읽지 않은 글이면     표시를 해주어 구분할 수 있도록 하였음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문서번호</a:t>
            </a:r>
            <a:r>
              <a:rPr lang="en-US" altLang="ko-KR" sz="1300"/>
              <a:t>, </a:t>
            </a:r>
            <a:r>
              <a:rPr lang="ko-KR" altLang="en-US" sz="1300"/>
              <a:t>제목</a:t>
            </a:r>
            <a:r>
              <a:rPr lang="en-US" altLang="ko-KR" sz="1300"/>
              <a:t>, </a:t>
            </a:r>
            <a:r>
              <a:rPr lang="ko-KR" altLang="en-US" sz="1300"/>
              <a:t>내용을 검색해서 문서 목록을 간추려 볼 수도 있음</a:t>
            </a:r>
          </a:p>
          <a:p>
            <a:pPr>
              <a:defRPr lang="ko-KR" altLang="en-US"/>
            </a:pPr>
            <a:endParaRPr lang="ko-KR" altLang="en-US" sz="13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5055" y="5232445"/>
            <a:ext cx="188622" cy="245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8220" b="2370"/>
          <a:stretch>
            <a:fillRect/>
          </a:stretch>
        </p:blipFill>
        <p:spPr>
          <a:xfrm>
            <a:off x="995971" y="102785"/>
            <a:ext cx="9906000" cy="66524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741466" y="0"/>
            <a:ext cx="7734062" cy="6858002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641027" y="368540"/>
            <a:ext cx="5588000" cy="6139543"/>
            <a:chOff x="3355521" y="371022"/>
            <a:chExt cx="5588000" cy="6139543"/>
          </a:xfrm>
        </p:grpSpPr>
        <p:sp>
          <p:nvSpPr>
            <p:cNvPr id="2" name="타원 1"/>
            <p:cNvSpPr/>
            <p:nvPr/>
          </p:nvSpPr>
          <p:spPr>
            <a:xfrm>
              <a:off x="3355521" y="371022"/>
              <a:ext cx="5588000" cy="5588000"/>
            </a:xfrm>
            <a:prstGeom prst="ellipse">
              <a:avLst/>
            </a:prstGeom>
            <a:gradFill flip="none" rotWithShape="1">
              <a:gsLst>
                <a:gs pos="100000">
                  <a:srgbClr val="E6E6E6"/>
                </a:gs>
                <a:gs pos="0">
                  <a:srgbClr val="F2F3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bg1">
                  <a:alpha val="14000"/>
                </a:schemeClr>
              </a:glow>
              <a:outerShdw blurRad="622300" dist="2171700" dir="7800000" sx="85000" sy="85000" algn="tr" rotWithShape="0">
                <a:prstClr val="black">
                  <a:alpha val="17000"/>
                </a:prstClr>
              </a:outerShdw>
            </a:effectLst>
            <a:scene3d>
              <a:camera prst="orthographicFront"/>
              <a:lightRig rig="flat" dir="t"/>
            </a:scene3d>
            <a:sp3d extrusionH="76200" prstMaterial="matte">
              <a:extrusionClr>
                <a:srgbClr val="E8E8E8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355521" y="559708"/>
              <a:ext cx="5384800" cy="5950857"/>
            </a:xfrm>
            <a:prstGeom prst="ellipse">
              <a:avLst/>
            </a:prstGeom>
            <a:solidFill>
              <a:srgbClr val="F5F5F7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18407722">
              <a:off x="4217215" y="3956919"/>
              <a:ext cx="1206879" cy="2148232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8305780">
              <a:off x="6781898" y="499427"/>
              <a:ext cx="803776" cy="16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8003630">
              <a:off x="7054844" y="150382"/>
              <a:ext cx="393113" cy="1370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383084" y="2101661"/>
            <a:ext cx="4103885" cy="1325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400" b="1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벤치마킹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PowerPoint is a computer program created by Microsoft Office Microsoft Office 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7959909" y="4247452"/>
            <a:ext cx="2515619" cy="261054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054031" y="5091061"/>
            <a:ext cx="971796" cy="82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Adobe Song Std L"/>
              </a:rPr>
              <a:t>Class.3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1751" y="1305626"/>
            <a:ext cx="8658021" cy="544885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869054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결재 반려 문서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(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상세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9609772" y="3092334"/>
            <a:ext cx="2582228" cy="3765665"/>
            <a:chOff x="9752648" y="1950243"/>
            <a:chExt cx="2439352" cy="466248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9569868" y="3092334"/>
            <a:ext cx="2622132" cy="2744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endParaRPr lang="en-US" altLang="ko-KR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결재 반려 문서에서는 어떤 것이 가능 한가요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en-US" altLang="ko-KR" sz="1300"/>
              <a:t>1.</a:t>
            </a:r>
            <a:r>
              <a:rPr lang="ko-KR" altLang="en-US" sz="1300"/>
              <a:t>수정하여 새로 상신하기 위하여</a:t>
            </a:r>
            <a:r>
              <a:rPr lang="en-US" altLang="ko-KR" sz="1300"/>
              <a:t> 1)[</a:t>
            </a:r>
            <a:r>
              <a:rPr lang="ko-KR" altLang="en-US" sz="1300"/>
              <a:t>수정</a:t>
            </a:r>
            <a:r>
              <a:rPr lang="en-US" altLang="ko-KR" sz="1300"/>
              <a:t>]</a:t>
            </a:r>
            <a:r>
              <a:rPr lang="ko-KR" altLang="en-US" sz="1300"/>
              <a:t>버튼을이용 할 수 있습니다</a:t>
            </a:r>
            <a:r>
              <a:rPr lang="en-US" altLang="ko-KR" sz="1300"/>
              <a:t>. </a:t>
            </a:r>
            <a:r>
              <a:rPr lang="ko-KR" altLang="en-US" sz="1300"/>
              <a:t>혹은 삭제 후 다시 새로 작성하기 위하여 </a:t>
            </a:r>
            <a:r>
              <a:rPr lang="en-US" altLang="ko-KR" sz="1300"/>
              <a:t>2([</a:t>
            </a:r>
            <a:r>
              <a:rPr lang="ko-KR" altLang="en-US" sz="1300"/>
              <a:t>삭제</a:t>
            </a:r>
            <a:r>
              <a:rPr lang="en-US" altLang="ko-KR" sz="1300"/>
              <a:t>] </a:t>
            </a:r>
            <a:r>
              <a:rPr lang="ko-KR" altLang="en-US" sz="1300"/>
              <a:t>버튼을 이용할 수 있습니다</a:t>
            </a:r>
            <a:r>
              <a:rPr lang="en-US" altLang="ko-KR" sz="130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41262" y="1959156"/>
            <a:ext cx="429580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93639" y="2311582"/>
            <a:ext cx="477203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840797" y="1967619"/>
            <a:ext cx="426720" cy="421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2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793173" y="2320045"/>
            <a:ext cx="477203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52326" y="1257941"/>
            <a:ext cx="8876124" cy="543380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참조 수신함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19054" y="3154377"/>
            <a:ext cx="2879219" cy="3537368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8100" y="2661776"/>
            <a:ext cx="1038224" cy="657225"/>
            <a:chOff x="9205913" y="1890712"/>
            <a:chExt cx="1038224" cy="657225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3259471"/>
            <a:ext cx="2867980" cy="3253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참조 수신함에는 참조 발신 기능을 통해 수신 받은 문서들이 저장됨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참조수신 상세문서는 결재 완료문서와 동일함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본인이 읽지 않은 글이면     표시를 해주어 구분할 수 있도록 하였음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문서번호</a:t>
            </a:r>
            <a:r>
              <a:rPr lang="en-US" altLang="ko-KR" sz="1300"/>
              <a:t>, </a:t>
            </a:r>
            <a:r>
              <a:rPr lang="ko-KR" altLang="en-US" sz="1300"/>
              <a:t>제목</a:t>
            </a:r>
            <a:r>
              <a:rPr lang="en-US" altLang="ko-KR" sz="1300"/>
              <a:t>, </a:t>
            </a:r>
            <a:r>
              <a:rPr lang="ko-KR" altLang="en-US" sz="1300"/>
              <a:t>내용을 검색해서 문서 목록을 간추려 볼 수도 있음</a:t>
            </a:r>
          </a:p>
          <a:p>
            <a:pPr>
              <a:defRPr lang="ko-KR" altLang="en-US"/>
            </a:pPr>
            <a:endParaRPr lang="ko-KR" altLang="en-US" sz="13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5055" y="5232445"/>
            <a:ext cx="188622" cy="245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4332" y="1459827"/>
            <a:ext cx="9171152" cy="527740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869054" cy="1961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스토리보드(전자결재환경설정)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결재서명등록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9609772" y="2398506"/>
            <a:ext cx="2582228" cy="4459493"/>
            <a:chOff x="9752648" y="1950243"/>
            <a:chExt cx="2439352" cy="466248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9609772" y="2958184"/>
            <a:ext cx="2622132" cy="3612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결재 환경 설정에서는 무엇을 하나요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en-US" altLang="ko-KR" sz="1300"/>
              <a:t>1.[</a:t>
            </a:r>
            <a:r>
              <a:rPr lang="ko-KR" altLang="en-US" sz="1300"/>
              <a:t>결재서명등록</a:t>
            </a:r>
            <a:r>
              <a:rPr lang="en-US" altLang="ko-KR" sz="1300"/>
              <a:t>]</a:t>
            </a:r>
            <a:r>
              <a:rPr lang="ko-KR" altLang="en-US" sz="1300"/>
              <a:t>과 </a:t>
            </a:r>
            <a:r>
              <a:rPr lang="en-US" altLang="ko-KR" sz="1300"/>
              <a:t>[</a:t>
            </a:r>
            <a:r>
              <a:rPr lang="ko-KR" altLang="en-US" sz="1300"/>
              <a:t>결재라인등록</a:t>
            </a:r>
            <a:r>
              <a:rPr lang="en-US" altLang="ko-KR" sz="1300"/>
              <a:t>]</a:t>
            </a:r>
            <a:r>
              <a:rPr lang="ko-KR" altLang="en-US" sz="1300"/>
              <a:t>을 할 수 있습니다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300"/>
              <a:t>2.</a:t>
            </a:r>
            <a:r>
              <a:rPr lang="ko-KR" altLang="en-US" sz="1300"/>
              <a:t>결재서명등록에서는 결재에 사용할 내 서명을 등록할 수 있습니다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300"/>
              <a:t>3. </a:t>
            </a:r>
            <a:r>
              <a:rPr lang="ko-KR" altLang="en-US" sz="1300"/>
              <a:t>파일 열기시 </a:t>
            </a:r>
            <a:r>
              <a:rPr lang="en-US" altLang="ko-KR" sz="1300"/>
              <a:t>1)</a:t>
            </a:r>
            <a:r>
              <a:rPr lang="ko-KR" altLang="en-US" sz="1300"/>
              <a:t>이미지파일을 선택할 수 있도록 세팅 해두었고 모든 파일로 바꾸고 다른 파일을 선택하더라도 이미지만 업로드 가능하게 세팅 되어있습니다</a:t>
            </a:r>
            <a:r>
              <a:rPr lang="en-US" altLang="ko-KR" sz="1300"/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602195" y="4106487"/>
            <a:ext cx="477203" cy="18101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627437" y="3736843"/>
            <a:ext cx="42702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1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0230" y="1378954"/>
            <a:ext cx="8656894" cy="541866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10060246" cy="1961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스토리보드(전자결재환경설정)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결재라인등록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1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64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9560837" y="1230283"/>
            <a:ext cx="2582228" cy="5503026"/>
            <a:chOff x="9752648" y="1950243"/>
            <a:chExt cx="2439352" cy="466248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9569868" y="1902314"/>
            <a:ext cx="2622132" cy="4553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결재 라인 등록은 무엇인가요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결재시 일일히 사람을 선택하는 것이 힘드실까봐 미리 결재라인을 만들어둘 수 있는 기능 입니다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오 좋은데요 어떻게 사용하나요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en-US" altLang="ko-KR" sz="1300"/>
              <a:t>1. </a:t>
            </a:r>
            <a:r>
              <a:rPr lang="ko-KR" altLang="en-US" sz="1300"/>
              <a:t>오른쪽 상단에 </a:t>
            </a:r>
            <a:r>
              <a:rPr lang="en-US" altLang="ko-KR" sz="1300"/>
              <a:t>1)[</a:t>
            </a:r>
            <a:r>
              <a:rPr lang="ko-KR" altLang="en-US" sz="1300"/>
              <a:t>신규등록</a:t>
            </a:r>
            <a:r>
              <a:rPr lang="en-US" altLang="ko-KR" sz="1300"/>
              <a:t>]</a:t>
            </a:r>
            <a:r>
              <a:rPr lang="ko-KR" altLang="en-US" sz="1300"/>
              <a:t> 버튼을 클릭하고 왼쪽 하단 조직도에서 </a:t>
            </a:r>
            <a:r>
              <a:rPr lang="en-US" altLang="ko-KR" sz="1300"/>
              <a:t>2)</a:t>
            </a:r>
            <a:r>
              <a:rPr lang="ko-KR" altLang="en-US" sz="1300"/>
              <a:t>결재자를 더블클릭하여 결재자들을 추가합니다</a:t>
            </a:r>
            <a:r>
              <a:rPr lang="en-US" altLang="ko-KR" sz="1300"/>
              <a:t>. </a:t>
            </a:r>
          </a:p>
          <a:p>
            <a:pPr>
              <a:defRPr lang="ko-KR" altLang="en-US"/>
            </a:pPr>
            <a:r>
              <a:rPr lang="ko-KR" altLang="en-US" sz="1300"/>
              <a:t>그리고 </a:t>
            </a:r>
            <a:r>
              <a:rPr lang="en-US" altLang="ko-KR" sz="1300"/>
              <a:t>[</a:t>
            </a:r>
            <a:r>
              <a:rPr lang="ko-KR" altLang="en-US" sz="1300"/>
              <a:t>저장</a:t>
            </a:r>
            <a:r>
              <a:rPr lang="en-US" altLang="ko-KR" sz="1300"/>
              <a:t>]</a:t>
            </a:r>
            <a:r>
              <a:rPr lang="ko-KR" altLang="en-US" sz="1300"/>
              <a:t> 버튼을 클릭하면 제목을 입력하고 </a:t>
            </a:r>
            <a:r>
              <a:rPr lang="en-US" altLang="ko-KR" sz="1300"/>
              <a:t>[</a:t>
            </a:r>
            <a:r>
              <a:rPr lang="ko-KR" altLang="en-US" sz="1300"/>
              <a:t>입력</a:t>
            </a:r>
            <a:r>
              <a:rPr lang="en-US" altLang="ko-KR" sz="1300"/>
              <a:t>]</a:t>
            </a:r>
            <a:r>
              <a:rPr lang="ko-KR" altLang="en-US" sz="1300"/>
              <a:t> 버튼을 누르면 왼쪽 결재라인에 저장이 됩니다</a:t>
            </a:r>
            <a:r>
              <a:rPr lang="en-US" altLang="ko-KR" sz="130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40797" y="2484536"/>
            <a:ext cx="429579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793173" y="2836962"/>
            <a:ext cx="477203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73745" y="5005365"/>
            <a:ext cx="4274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2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35144" y="5370815"/>
            <a:ext cx="477203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15822" y="4328688"/>
            <a:ext cx="3357848" cy="2174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5658928" y="4459857"/>
            <a:ext cx="3018217" cy="124220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8029" y="1355252"/>
            <a:ext cx="8399544" cy="544236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10060246" cy="1961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스토리보드(전자결재환경설정)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결재라인등록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2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65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9560837" y="2605177"/>
            <a:ext cx="2582228" cy="4128131"/>
            <a:chOff x="9752648" y="1950243"/>
            <a:chExt cx="2439352" cy="466248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9560837" y="3111179"/>
            <a:ext cx="2622132" cy="341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수정이나 삭제도 가능한가요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당연합니다</a:t>
            </a:r>
            <a:r>
              <a:rPr lang="en-US" altLang="ko-KR" sz="1300"/>
              <a:t>. </a:t>
            </a:r>
            <a:r>
              <a:rPr lang="ko-KR" altLang="en-US" sz="1300"/>
              <a:t>저장된 리스트 목록 클릭시 오른쪽에 저장된 리스트를 뿌려주며</a:t>
            </a:r>
          </a:p>
          <a:p>
            <a:pPr>
              <a:defRPr lang="ko-KR" altLang="en-US"/>
            </a:pPr>
            <a:r>
              <a:rPr lang="ko-KR" altLang="en-US" sz="1300"/>
              <a:t>신규 등록과 마찬가지로 왼쪽 조직도를 통해 라인을 수정한뒤</a:t>
            </a:r>
          </a:p>
          <a:p>
            <a:pPr>
              <a:defRPr lang="ko-KR" altLang="en-US"/>
            </a:pPr>
            <a:r>
              <a:rPr lang="en-US" altLang="ko-KR" sz="1300"/>
              <a:t>1)[</a:t>
            </a:r>
            <a:r>
              <a:rPr lang="ko-KR" altLang="en-US" sz="1300"/>
              <a:t>수정</a:t>
            </a:r>
            <a:r>
              <a:rPr lang="en-US" altLang="ko-KR" sz="1300"/>
              <a:t>] </a:t>
            </a:r>
            <a:r>
              <a:rPr lang="ko-KR" altLang="en-US" sz="1300"/>
              <a:t>버튼을 이용해 수정이 가능 합니다</a:t>
            </a:r>
            <a:r>
              <a:rPr lang="en-US" altLang="ko-KR" sz="1300"/>
              <a:t>. </a:t>
            </a:r>
            <a:r>
              <a:rPr lang="ko-KR" altLang="en-US" sz="1300"/>
              <a:t>수정버튼을 클릭하면 라인 이름도 새로 지정이 가능합니다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300"/>
              <a:t>2)[</a:t>
            </a:r>
            <a:r>
              <a:rPr lang="ko-KR" altLang="en-US" sz="1300"/>
              <a:t>삭제</a:t>
            </a:r>
            <a:r>
              <a:rPr lang="en-US" altLang="ko-KR" sz="1300"/>
              <a:t>] </a:t>
            </a:r>
            <a:r>
              <a:rPr lang="ko-KR" altLang="en-US" sz="1300"/>
              <a:t>버튼을 통해 삭제도 가능 합니다</a:t>
            </a:r>
            <a:r>
              <a:rPr lang="en-US" altLang="ko-KR" sz="130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17567" y="4114929"/>
            <a:ext cx="429579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069943" y="4467355"/>
            <a:ext cx="477203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645253" y="4114929"/>
            <a:ext cx="428262" cy="417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2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594770" y="4478447"/>
            <a:ext cx="477203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87727" y="3407088"/>
            <a:ext cx="1817187" cy="26623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774471" y="3220969"/>
            <a:ext cx="703274" cy="638468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3774471" y="3722944"/>
            <a:ext cx="1276350" cy="6572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해당직원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4940"/>
            <a:ext cx="12192000" cy="5593059"/>
          </a:xfrm>
          <a:prstGeom prst="rect">
            <a:avLst/>
          </a:prstGeom>
        </p:spPr>
      </p:pic>
      <p:pic>
        <p:nvPicPr>
          <p:cNvPr id="64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65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스토리보드(결재문서 양식:관리자)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66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66</a:t>
            </a:r>
          </a:p>
        </p:txBody>
      </p:sp>
      <p:cxnSp>
        <p:nvCxnSpPr>
          <p:cNvPr id="67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73"/>
          <p:cNvSpPr/>
          <p:nvPr/>
        </p:nvSpPr>
        <p:spPr>
          <a:xfrm>
            <a:off x="4659550" y="2714847"/>
            <a:ext cx="7072354" cy="291464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모서리가 둥근 직사각형 71"/>
          <p:cNvSpPr/>
          <p:nvPr/>
        </p:nvSpPr>
        <p:spPr>
          <a:xfrm>
            <a:off x="2212337" y="2704075"/>
            <a:ext cx="2376798" cy="291464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70" name="그림 7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559736" y="2912982"/>
            <a:ext cx="703274" cy="638468"/>
          </a:xfrm>
          <a:prstGeom prst="rect">
            <a:avLst/>
          </a:prstGeom>
        </p:spPr>
      </p:pic>
      <p:sp>
        <p:nvSpPr>
          <p:cNvPr id="71" name="모서리가 둥근 직사각형 65"/>
          <p:cNvSpPr/>
          <p:nvPr/>
        </p:nvSpPr>
        <p:spPr>
          <a:xfrm>
            <a:off x="9312781" y="4401660"/>
            <a:ext cx="2879219" cy="23534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2" name="그룹 66"/>
          <p:cNvGrpSpPr/>
          <p:nvPr/>
        </p:nvGrpSpPr>
        <p:grpSpPr>
          <a:xfrm>
            <a:off x="9331827" y="4011929"/>
            <a:ext cx="1038224" cy="657225"/>
            <a:chOff x="9205913" y="1890712"/>
            <a:chExt cx="1038224" cy="657225"/>
          </a:xfrm>
        </p:grpSpPr>
        <p:sp>
          <p:nvSpPr>
            <p:cNvPr id="73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6" name="TextBox 70"/>
          <p:cNvSpPr txBox="1"/>
          <p:nvPr/>
        </p:nvSpPr>
        <p:spPr>
          <a:xfrm>
            <a:off x="9293727" y="4609624"/>
            <a:ext cx="2867980" cy="224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결재문서양식 페이지는 결재에 이용할 양식을 관리하는 메뉴입니다.</a:t>
            </a: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  <a:p>
            <a:pPr>
              <a:defRPr lang="ko-KR" altLang="en-US"/>
            </a:pPr>
            <a:r>
              <a:rPr lang="ko-KR" altLang="en-US" sz="1300"/>
              <a:t>왼쪽의 문서종류를 선택시 해당하는 양식리스트를 오른쪽에 보여줍니다.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  <p:sp>
        <p:nvSpPr>
          <p:cNvPr id="77" name="오른쪽 화살표 74"/>
          <p:cNvSpPr/>
          <p:nvPr/>
        </p:nvSpPr>
        <p:spPr>
          <a:xfrm>
            <a:off x="3915727" y="3482772"/>
            <a:ext cx="1276350" cy="6572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양식종류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81930"/>
            <a:ext cx="12192000" cy="5476069"/>
          </a:xfrm>
          <a:prstGeom prst="rect">
            <a:avLst/>
          </a:prstGeom>
        </p:spPr>
      </p:pic>
      <p:pic>
        <p:nvPicPr>
          <p:cNvPr id="64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65" name="직사각형 45"/>
          <p:cNvSpPr/>
          <p:nvPr/>
        </p:nvSpPr>
        <p:spPr>
          <a:xfrm>
            <a:off x="1727201" y="151464"/>
            <a:ext cx="7980686" cy="1094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4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스토리보드(신규 결재양식 등록:관리자)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66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67</a:t>
            </a:r>
          </a:p>
        </p:txBody>
      </p:sp>
      <p:cxnSp>
        <p:nvCxnSpPr>
          <p:cNvPr id="67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72"/>
          <p:cNvSpPr/>
          <p:nvPr/>
        </p:nvSpPr>
        <p:spPr>
          <a:xfrm>
            <a:off x="2182515" y="2305051"/>
            <a:ext cx="9784132" cy="154304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모서리가 둥근 직사각형 73"/>
          <p:cNvSpPr/>
          <p:nvPr/>
        </p:nvSpPr>
        <p:spPr>
          <a:xfrm>
            <a:off x="2236550" y="4103585"/>
            <a:ext cx="3859449" cy="116917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0" name="모서리가 둥근 직사각형 74"/>
          <p:cNvSpPr/>
          <p:nvPr/>
        </p:nvSpPr>
        <p:spPr>
          <a:xfrm>
            <a:off x="2181891" y="2852212"/>
            <a:ext cx="9564078" cy="443259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모서리가 둥근 직사각형 66"/>
          <p:cNvSpPr/>
          <p:nvPr/>
        </p:nvSpPr>
        <p:spPr>
          <a:xfrm>
            <a:off x="9343073" y="3405346"/>
            <a:ext cx="2879220" cy="298212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324020" y="3613310"/>
            <a:ext cx="2867980" cy="325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 상단에 양식정보를 작성하며 작성시 </a:t>
            </a:r>
            <a:r>
              <a:rPr lang="ko-KR" altLang="en-US" sz="1300">
                <a:solidFill>
                  <a:srgbClr val="FF0000"/>
                </a:solidFill>
              </a:rPr>
              <a:t>양식이름, 보존년한, 보안수준</a:t>
            </a:r>
            <a:r>
              <a:rPr lang="ko-KR" altLang="en-US" sz="1300"/>
              <a:t>은 하단의 양식 폼에 적용됩니다.</a:t>
            </a:r>
          </a:p>
          <a:p>
            <a:pPr>
              <a:defRPr lang="ko-KR" altLang="en-US"/>
            </a:pPr>
            <a:r>
              <a:rPr lang="ko-KR" altLang="en-US" sz="1300"/>
              <a:t>   </a:t>
            </a:r>
          </a:p>
          <a:p>
            <a:pPr>
              <a:defRPr lang="ko-KR" altLang="en-US"/>
            </a:pPr>
            <a:r>
              <a:rPr lang="ko-KR" altLang="en-US" sz="1300"/>
              <a:t>  문서 종류를 등록자가 원하는데로 등록하게 하기위하여 입력 받으며, 입력시 </a:t>
            </a:r>
            <a:r>
              <a:rPr lang="ko-KR" altLang="en-US" sz="1300">
                <a:solidFill>
                  <a:srgbClr val="FF0000"/>
                </a:solidFill>
              </a:rPr>
              <a:t>기존에 있는 문서종류</a:t>
            </a:r>
            <a:r>
              <a:rPr lang="ko-KR" altLang="en-US" sz="1300"/>
              <a:t>면 저장되지 않고 </a:t>
            </a:r>
            <a:r>
              <a:rPr lang="ko-KR" altLang="en-US" sz="1300">
                <a:solidFill>
                  <a:srgbClr val="FF0000"/>
                </a:solidFill>
              </a:rPr>
              <a:t>없는 종류</a:t>
            </a:r>
            <a:r>
              <a:rPr lang="ko-KR" altLang="en-US" sz="1300"/>
              <a:t>면 새로 등록됩니다.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  <p:cxnSp>
        <p:nvCxnSpPr>
          <p:cNvPr id="73" name="꺾인 연결선 75"/>
          <p:cNvCxnSpPr>
            <a:stCxn id="70" idx="2"/>
            <a:endCxn id="69" idx="3"/>
          </p:cNvCxnSpPr>
          <p:nvPr/>
        </p:nvCxnSpPr>
        <p:spPr>
          <a:xfrm rot="5400000">
            <a:off x="5833616" y="3557856"/>
            <a:ext cx="1392698" cy="86793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6"/>
          <p:cNvSpPr txBox="1"/>
          <p:nvPr/>
        </p:nvSpPr>
        <p:spPr>
          <a:xfrm>
            <a:off x="6371957" y="4710913"/>
            <a:ext cx="1877378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입력시 자동적용</a:t>
            </a:r>
          </a:p>
        </p:txBody>
      </p:sp>
      <p:sp>
        <p:nvSpPr>
          <p:cNvPr id="75" name="타원형 설명선 67"/>
          <p:cNvSpPr/>
          <p:nvPr/>
        </p:nvSpPr>
        <p:spPr>
          <a:xfrm>
            <a:off x="9821430" y="3100388"/>
            <a:ext cx="1038224" cy="657224"/>
          </a:xfrm>
          <a:prstGeom prst="wedgeEllipseCallout">
            <a:avLst>
              <a:gd name="adj1" fmla="val 63647"/>
              <a:gd name="adj2" fmla="val 440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순서도: 수행의 시작/종료 68"/>
          <p:cNvSpPr/>
          <p:nvPr/>
        </p:nvSpPr>
        <p:spPr>
          <a:xfrm rot="4884254">
            <a:off x="10188271" y="3239002"/>
            <a:ext cx="342639" cy="17044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7" name="타원 69"/>
          <p:cNvSpPr/>
          <p:nvPr/>
        </p:nvSpPr>
        <p:spPr>
          <a:xfrm>
            <a:off x="10316728" y="3529013"/>
            <a:ext cx="171450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46323"/>
            <a:ext cx="12192000" cy="5511677"/>
          </a:xfrm>
          <a:prstGeom prst="rect">
            <a:avLst/>
          </a:prstGeom>
        </p:spPr>
      </p:pic>
      <p:pic>
        <p:nvPicPr>
          <p:cNvPr id="64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65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스토리보드(결재양식 상세보기:관리자)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66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68</a:t>
            </a:r>
          </a:p>
        </p:txBody>
      </p:sp>
      <p:cxnSp>
        <p:nvCxnSpPr>
          <p:cNvPr id="67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65"/>
          <p:cNvSpPr/>
          <p:nvPr/>
        </p:nvSpPr>
        <p:spPr>
          <a:xfrm>
            <a:off x="9312781" y="4504530"/>
            <a:ext cx="2879219" cy="23534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9" name="그룹 66"/>
          <p:cNvGrpSpPr/>
          <p:nvPr/>
        </p:nvGrpSpPr>
        <p:grpSpPr>
          <a:xfrm>
            <a:off x="9331827" y="4011929"/>
            <a:ext cx="1038224" cy="657225"/>
            <a:chOff x="9205913" y="1890712"/>
            <a:chExt cx="1038224" cy="657225"/>
          </a:xfrm>
        </p:grpSpPr>
        <p:sp>
          <p:nvSpPr>
            <p:cNvPr id="70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3" name="TextBox 70"/>
          <p:cNvSpPr txBox="1"/>
          <p:nvPr/>
        </p:nvSpPr>
        <p:spPr>
          <a:xfrm>
            <a:off x="9293727" y="4609624"/>
            <a:ext cx="2867980" cy="2055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상단태그에서 수정하고 </a:t>
            </a:r>
            <a:r>
              <a:rPr lang="ko-KR" altLang="en-US" sz="1300" b="1">
                <a:solidFill>
                  <a:srgbClr val="0000FF"/>
                </a:solidFill>
              </a:rPr>
              <a:t>1)[수정]</a:t>
            </a:r>
            <a:r>
              <a:rPr lang="ko-KR" altLang="en-US" sz="1300"/>
              <a:t>버튼 클릭시 양식정보가 수정됩니다.</a:t>
            </a:r>
          </a:p>
          <a:p>
            <a:pPr>
              <a:defRPr lang="ko-KR" altLang="en-US"/>
            </a:pPr>
            <a:r>
              <a:rPr lang="ko-KR" altLang="en-US" sz="1300"/>
              <a:t>(문서종류는 수정할 수 없음)</a:t>
            </a:r>
          </a:p>
          <a:p>
            <a:pPr>
              <a:defRPr lang="ko-KR" altLang="en-US"/>
            </a:pPr>
            <a:r>
              <a:rPr lang="ko-KR" altLang="en-US" sz="1300"/>
              <a:t> </a:t>
            </a:r>
            <a:r>
              <a:rPr lang="ko-KR" altLang="en-US" sz="1300" b="1">
                <a:solidFill>
                  <a:srgbClr val="0000FF"/>
                </a:solidFill>
              </a:rPr>
              <a:t> 2)[삭제]</a:t>
            </a:r>
            <a:r>
              <a:rPr lang="ko-KR" altLang="en-US" sz="1300"/>
              <a:t> 버튼 클릭시 문서양식이 삭제됩니다.</a:t>
            </a: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  <p:sp>
        <p:nvSpPr>
          <p:cNvPr id="74" name="모서리가 둥근 직사각형 72"/>
          <p:cNvSpPr/>
          <p:nvPr/>
        </p:nvSpPr>
        <p:spPr>
          <a:xfrm>
            <a:off x="2232848" y="2336009"/>
            <a:ext cx="9692650" cy="154304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5" name="모서리가 둥근 직사각형 73"/>
          <p:cNvSpPr/>
          <p:nvPr/>
        </p:nvSpPr>
        <p:spPr>
          <a:xfrm>
            <a:off x="11326674" y="3488456"/>
            <a:ext cx="495301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6" name="모서리가 둥근 직사각형 74"/>
          <p:cNvSpPr/>
          <p:nvPr/>
        </p:nvSpPr>
        <p:spPr>
          <a:xfrm>
            <a:off x="10821848" y="3488456"/>
            <a:ext cx="495301" cy="2571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7" name="TextBox 75"/>
          <p:cNvSpPr txBox="1"/>
          <p:nvPr/>
        </p:nvSpPr>
        <p:spPr>
          <a:xfrm>
            <a:off x="10821848" y="3069355"/>
            <a:ext cx="429579" cy="424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78" name="TextBox 76"/>
          <p:cNvSpPr txBox="1"/>
          <p:nvPr/>
        </p:nvSpPr>
        <p:spPr>
          <a:xfrm>
            <a:off x="11402874" y="3069354"/>
            <a:ext cx="429577" cy="4244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0491" y="1373562"/>
            <a:ext cx="8705762" cy="537043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스토리보드(웹하드)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웹하드 메인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69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08836" y="3119871"/>
            <a:ext cx="2879219" cy="267708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27882" y="2627270"/>
            <a:ext cx="1038224" cy="657225"/>
            <a:chOff x="9205913" y="1890712"/>
            <a:chExt cx="1038224" cy="657225"/>
          </a:xfrm>
        </p:grpSpPr>
        <p:sp>
          <p:nvSpPr>
            <p:cNvPr id="28" name="타원형 설명선 2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순서도: 수행의 시작/종료 2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89782" y="3224965"/>
            <a:ext cx="2867980" cy="2250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웹하드는 말 그대로 전 사원이 파일을 공유할때 이용할 수 있는 기능입니다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상단의 검색창을 이용하여 현재 업로드된 파일명이나 업로드자를 검색할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713279" y="2484408"/>
            <a:ext cx="5423423" cy="366699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6081623" y="1953969"/>
            <a:ext cx="5733689" cy="376237"/>
          </a:xfrm>
          <a:prstGeom prst="wedgeRoundRectCallout">
            <a:avLst>
              <a:gd name="adj1" fmla="val 3308"/>
              <a:gd name="adj2" fmla="val 104462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키워드 입력시 해당 키워드가 포함된 파일 바로 하단에 보여줌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7757" y="1459827"/>
            <a:ext cx="9822752" cy="535581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스토리보드(웹하드)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파일 업로드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70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9509387" y="327804"/>
            <a:ext cx="2582228" cy="3485072"/>
            <a:chOff x="9752648" y="1950243"/>
            <a:chExt cx="2439352" cy="4662488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9509387" y="551479"/>
            <a:ext cx="2622132" cy="282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파일 업로드는 어떻게 하나요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600" b="1">
                <a:solidFill>
                  <a:srgbClr val="FF0000"/>
                </a:solidFill>
              </a:rPr>
              <a:t>A</a:t>
            </a:r>
            <a:r>
              <a:rPr lang="en-US" altLang="ko-KR" sz="1400"/>
              <a:t> :</a:t>
            </a:r>
            <a:r>
              <a:rPr lang="ko-KR" altLang="en-US" sz="14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드래그 엔 드랍으로 해당 공간에 등록하면 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원하는 수량만큼</a:t>
            </a:r>
            <a:r>
              <a:rPr lang="en-US" altLang="ko-KR" sz="1300"/>
              <a:t>(</a:t>
            </a:r>
            <a:r>
              <a:rPr lang="ko-KR" altLang="en-US" sz="1300"/>
              <a:t>현재 파일이 많을 경우 오류 날 수 있음</a:t>
            </a:r>
            <a:r>
              <a:rPr lang="en-US" altLang="ko-KR" sz="1300"/>
              <a:t>)</a:t>
            </a:r>
          </a:p>
          <a:p>
            <a:pPr>
              <a:defRPr lang="ko-KR" altLang="en-US"/>
            </a:pPr>
            <a:r>
              <a:rPr lang="ko-KR" altLang="en-US" sz="1300"/>
              <a:t>파일을 선택하여 드래그 앤 드롭하시면 바로 업로드가 가능합니다</a:t>
            </a:r>
            <a:r>
              <a:rPr lang="en-US" altLang="ko-KR" sz="13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벤치마킹(메인)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다우오피스(</a:t>
            </a:r>
            <a:r>
              <a:rPr lang="ko-KR" altLang="ko-KR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ww.daouoffice.c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om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1451" y="1626160"/>
            <a:ext cx="6519509" cy="4894783"/>
          </a:xfrm>
          <a:prstGeom prst="rect">
            <a:avLst/>
          </a:prstGeom>
        </p:spPr>
      </p:pic>
      <p:pic>
        <p:nvPicPr>
          <p:cNvPr id="1026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80960" y="2340613"/>
            <a:ext cx="806703" cy="80670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7036" y="2559298"/>
            <a:ext cx="2861479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한눈에 보이는 메뉴바 벤치마킹</a:t>
            </a:r>
          </a:p>
        </p:txBody>
      </p:sp>
      <p:pic>
        <p:nvPicPr>
          <p:cNvPr id="12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80960" y="3147316"/>
            <a:ext cx="806703" cy="80670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8117037" y="3366001"/>
            <a:ext cx="253762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쪽지함</a:t>
            </a:r>
            <a:r>
              <a:rPr lang="en-US" altLang="ko-KR" sz="1500">
                <a:solidFill>
                  <a:schemeClr val="bg1"/>
                </a:solidFill>
              </a:rPr>
              <a:t>, </a:t>
            </a:r>
            <a:r>
              <a:rPr lang="ko-KR" altLang="en-US" sz="1500">
                <a:solidFill>
                  <a:schemeClr val="bg1"/>
                </a:solidFill>
              </a:rPr>
              <a:t>개인정보 가잿을 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제공하는대시보드 벤치마킹</a:t>
            </a:r>
          </a:p>
        </p:txBody>
      </p:sp>
      <p:pic>
        <p:nvPicPr>
          <p:cNvPr id="14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80960" y="4060662"/>
            <a:ext cx="806703" cy="80670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8117037" y="4279347"/>
            <a:ext cx="2289978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메인 화면 구성 벤치마킹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004" y="1400198"/>
            <a:ext cx="8850955" cy="545780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스토리보드(웹하드)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파일 상세 보기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738649" y="3689155"/>
            <a:ext cx="989955" cy="64993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520729" y="5503438"/>
            <a:ext cx="2623271" cy="376237"/>
          </a:xfrm>
          <a:prstGeom prst="wedgeRoundRectCallout">
            <a:avLst>
              <a:gd name="adj1" fmla="val -49318"/>
              <a:gd name="adj2" fmla="val -349516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파일 우클릭시 메뉴 나타남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312781" y="1354733"/>
            <a:ext cx="2879219" cy="2147592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9331827" y="862132"/>
            <a:ext cx="1038224" cy="657225"/>
            <a:chOff x="9205913" y="1890712"/>
            <a:chExt cx="1038224" cy="657225"/>
          </a:xfrm>
        </p:grpSpPr>
        <p:sp>
          <p:nvSpPr>
            <p:cNvPr id="16" name="타원형 설명선 15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순서도: 수행의 시작/종료 16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3727" y="1459827"/>
            <a:ext cx="2867980" cy="1862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우클릭하면 팝업 메뉴가 뜹니다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r>
              <a:rPr lang="en-US" altLang="ko-KR" sz="1300"/>
              <a:t>[</a:t>
            </a:r>
            <a:r>
              <a:rPr lang="ko-KR" altLang="en-US" sz="1300"/>
              <a:t>삭제</a:t>
            </a:r>
            <a:r>
              <a:rPr lang="en-US" altLang="ko-KR" sz="1300"/>
              <a:t>]</a:t>
            </a:r>
            <a:r>
              <a:rPr lang="ko-KR" altLang="en-US" sz="1300"/>
              <a:t> 메뉴를 선택하면 누르면 파일 삭제가 되고 </a:t>
            </a:r>
            <a:r>
              <a:rPr lang="en-US" altLang="ko-KR" sz="1300"/>
              <a:t>[</a:t>
            </a:r>
            <a:r>
              <a:rPr lang="ko-KR" altLang="en-US" sz="1300"/>
              <a:t>파일 상세보기</a:t>
            </a:r>
            <a:r>
              <a:rPr lang="en-US" altLang="ko-KR" sz="1300"/>
              <a:t>] </a:t>
            </a:r>
            <a:r>
              <a:rPr lang="ko-KR" altLang="en-US" sz="1300"/>
              <a:t>메뉴를 선택하면 파일 상세 정보가 표시 됩니다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7758" y="3689155"/>
            <a:ext cx="3623645" cy="2863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직선 화살표 연결선 20"/>
          <p:cNvCxnSpPr/>
          <p:nvPr/>
        </p:nvCxnSpPr>
        <p:spPr>
          <a:xfrm flipH="1">
            <a:off x="4141959" y="4217614"/>
            <a:ext cx="2091667" cy="1131623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4788" y="1261796"/>
            <a:ext cx="7835398" cy="547784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8969554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스토리보드(웹하드 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파일 요청 게시판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72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7574" y="4451616"/>
            <a:ext cx="2879219" cy="2147592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46620" y="3959015"/>
            <a:ext cx="1038224" cy="657225"/>
            <a:chOff x="9205913" y="1890712"/>
            <a:chExt cx="1038224" cy="657225"/>
          </a:xfrm>
        </p:grpSpPr>
        <p:sp>
          <p:nvSpPr>
            <p:cNvPr id="16" name="타원형 설명선 15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순서도: 수행의 시작/종료 16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08520" y="4556710"/>
            <a:ext cx="2867980" cy="16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파일을 요청 하는 게시판 입니다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왼쪽 메뉴의 요청 글 쓰기에서 새로운 글을 작성할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04740" y="3505048"/>
            <a:ext cx="989955" cy="345057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379270" y="4683994"/>
            <a:ext cx="1174032" cy="376237"/>
          </a:xfrm>
          <a:prstGeom prst="wedgeRoundRectCallout">
            <a:avLst>
              <a:gd name="adj1" fmla="val -87464"/>
              <a:gd name="adj2" fmla="val -278439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새 글 쓰기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8969554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스토리보드(웹하드)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게시판 상세 글 보기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73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9385689" y="2208362"/>
            <a:ext cx="2582228" cy="3899140"/>
            <a:chOff x="9752648" y="1950243"/>
            <a:chExt cx="2439352" cy="4662488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385689" y="2406159"/>
            <a:ext cx="2622132" cy="343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게시판 상세 페이지는 어떻게 구성되어 있나요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600" b="1">
                <a:solidFill>
                  <a:srgbClr val="FF0000"/>
                </a:solidFill>
              </a:rPr>
              <a:t>A</a:t>
            </a:r>
            <a:r>
              <a:rPr lang="en-US" altLang="ko-KR" sz="1400"/>
              <a:t> :</a:t>
            </a:r>
            <a:r>
              <a:rPr lang="ko-KR" altLang="en-US" sz="1400"/>
              <a:t> </a:t>
            </a:r>
          </a:p>
          <a:p>
            <a:pPr>
              <a:defRPr lang="ko-KR" altLang="en-US"/>
            </a:pPr>
            <a:r>
              <a:rPr lang="ko-KR" altLang="en-US" sz="1300"/>
              <a:t>기본적인 게시판 구조입니다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r>
              <a:rPr lang="ko-KR" altLang="en-US" sz="1300"/>
              <a:t>작성한 글의 제목</a:t>
            </a:r>
            <a:r>
              <a:rPr lang="en-US" altLang="ko-KR" sz="1300"/>
              <a:t>, </a:t>
            </a:r>
            <a:r>
              <a:rPr lang="ko-KR" altLang="en-US" sz="1300"/>
              <a:t>내용이 표시되며 본인의 글인경우 </a:t>
            </a:r>
            <a:r>
              <a:rPr lang="en-US" altLang="ko-KR" sz="1300"/>
              <a:t>[</a:t>
            </a:r>
            <a:r>
              <a:rPr lang="ko-KR" altLang="en-US" sz="1300"/>
              <a:t>수정</a:t>
            </a:r>
            <a:r>
              <a:rPr lang="en-US" altLang="ko-KR" sz="1300"/>
              <a:t>],</a:t>
            </a:r>
            <a:r>
              <a:rPr lang="ko-KR" altLang="en-US" sz="1300"/>
              <a:t> </a:t>
            </a:r>
            <a:r>
              <a:rPr lang="en-US" altLang="ko-KR" sz="1300"/>
              <a:t>[</a:t>
            </a:r>
            <a:r>
              <a:rPr lang="ko-KR" altLang="en-US" sz="1300"/>
              <a:t>삭제</a:t>
            </a:r>
            <a:r>
              <a:rPr lang="en-US" altLang="ko-KR" sz="1300"/>
              <a:t>], </a:t>
            </a:r>
            <a:r>
              <a:rPr lang="ko-KR" altLang="en-US" sz="1300"/>
              <a:t>버튼이 표시되며 목록으로 돌아갈수 있는 </a:t>
            </a:r>
            <a:r>
              <a:rPr lang="en-US" altLang="ko-KR" sz="1300"/>
              <a:t>[</a:t>
            </a:r>
            <a:r>
              <a:rPr lang="ko-KR" altLang="en-US" sz="1300"/>
              <a:t>목록</a:t>
            </a:r>
            <a:r>
              <a:rPr lang="en-US" altLang="ko-KR" sz="1300"/>
              <a:t>]</a:t>
            </a:r>
            <a:r>
              <a:rPr lang="ko-KR" altLang="en-US" sz="1300"/>
              <a:t>버튼도 표시 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하단에는 댓글을 달수 있고</a:t>
            </a:r>
          </a:p>
          <a:p>
            <a:pPr>
              <a:defRPr lang="ko-KR" altLang="en-US"/>
            </a:pPr>
            <a:r>
              <a:rPr lang="ko-KR" altLang="en-US" sz="1300"/>
              <a:t>본인의 댓글인 경우는 삭제 수정버튼이 활성화 됩니다</a:t>
            </a:r>
            <a:r>
              <a:rPr lang="en-US" altLang="ko-KR" sz="130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7868" y="1502181"/>
            <a:ext cx="9137917" cy="5164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3753" y="1406107"/>
            <a:ext cx="11615810" cy="531728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8969554" cy="1961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스토리보드(웹하드)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게시판 글 쓰기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,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수정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74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7574" y="4451616"/>
            <a:ext cx="2879219" cy="2147592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46620" y="3959015"/>
            <a:ext cx="1038224" cy="657225"/>
            <a:chOff x="9205913" y="1890712"/>
            <a:chExt cx="1038224" cy="657225"/>
          </a:xfrm>
        </p:grpSpPr>
        <p:sp>
          <p:nvSpPr>
            <p:cNvPr id="13" name="타원형 설명선 12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순서도: 수행의 시작/종료 13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8520" y="4556710"/>
            <a:ext cx="2867980" cy="146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새 글 쓰기와 수정 화면은 같습니다</a:t>
            </a:r>
            <a:r>
              <a:rPr lang="en-US" altLang="ko-KR" sz="1300"/>
              <a:t>. </a:t>
            </a:r>
            <a:r>
              <a:rPr lang="ko-KR" altLang="en-US" sz="1300"/>
              <a:t>다른 점은 수정 화면에서 기존 내용이 남아있다는 것입니다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26194" y="1434215"/>
            <a:ext cx="1182825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스토리보드(북마크)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75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9400398" y="1949570"/>
            <a:ext cx="2582228" cy="4533900"/>
            <a:chOff x="9752648" y="1950243"/>
            <a:chExt cx="2439352" cy="4662488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9360494" y="2111971"/>
            <a:ext cx="2622132" cy="4124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endParaRPr lang="en-US" altLang="ko-KR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북마크가 무엇인가요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r>
              <a:rPr lang="ko-KR" altLang="en-US" sz="1300"/>
              <a:t>오른쪽 중간에 위치한 이 버메뉴들은 여러분의 메뉴 이동을 편하게 만들어 줍니다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각 페이지에 상단 페이지 이름옆의 버튼을 이용해 북마크를 지정하거나 해제 할 수 있습니다</a:t>
            </a:r>
            <a:r>
              <a:rPr lang="en-US" altLang="ko-KR" sz="1300"/>
              <a:t>. (</a:t>
            </a:r>
            <a:r>
              <a:rPr lang="ko-KR" altLang="en-US" sz="1300"/>
              <a:t>색이 칠해지면 </a:t>
            </a:r>
            <a:r>
              <a:rPr lang="en-US" altLang="ko-KR" sz="1300"/>
              <a:t>[</a:t>
            </a:r>
            <a:r>
              <a:rPr lang="ko-KR" altLang="en-US" sz="1300"/>
              <a:t>지정</a:t>
            </a:r>
            <a:r>
              <a:rPr lang="en-US" altLang="ko-KR" sz="1300"/>
              <a:t>] / </a:t>
            </a:r>
            <a:r>
              <a:rPr lang="ko-KR" altLang="en-US" sz="1300"/>
              <a:t>색이 칠해지지 않았다면 </a:t>
            </a:r>
            <a:r>
              <a:rPr lang="en-US" altLang="ko-KR" sz="1300"/>
              <a:t>[</a:t>
            </a:r>
            <a:r>
              <a:rPr lang="ko-KR" altLang="en-US" sz="1300"/>
              <a:t>해제</a:t>
            </a:r>
            <a:r>
              <a:rPr lang="en-US" altLang="ko-KR" sz="1300"/>
              <a:t>]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북마크가 지정되었다면</a:t>
            </a:r>
            <a:r>
              <a:rPr lang="en-US" altLang="ko-KR" sz="1300"/>
              <a:t> </a:t>
            </a:r>
            <a:r>
              <a:rPr lang="ko-KR" altLang="en-US" sz="1300"/>
              <a:t>사이트 어느 곳에서도 북마크를 통해</a:t>
            </a:r>
            <a:r>
              <a:rPr lang="en-US" altLang="ko-KR" sz="1300"/>
              <a:t> </a:t>
            </a:r>
            <a:r>
              <a:rPr lang="ko-KR" altLang="en-US" sz="1300"/>
              <a:t>해당 메인 페이지로 이동할 수 있습니다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ko-KR" altLang="en-US" sz="13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5140" y="4709302"/>
            <a:ext cx="400050" cy="1600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27451" y="4766092"/>
            <a:ext cx="1352550" cy="152400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724444" y="4766092"/>
            <a:ext cx="301442" cy="291217"/>
          </a:xfrm>
          <a:prstGeom prst="roundRect">
            <a:avLst>
              <a:gd name="adj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92835" y="4911700"/>
            <a:ext cx="1074483" cy="291217"/>
          </a:xfrm>
          <a:prstGeom prst="roundRect">
            <a:avLst>
              <a:gd name="adj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4500720" y="3881278"/>
            <a:ext cx="2572551" cy="583905"/>
          </a:xfrm>
          <a:prstGeom prst="wedgeRoundRectCallout">
            <a:avLst>
              <a:gd name="adj1" fmla="val 20801"/>
              <a:gd name="adj2" fmla="val 47141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북마크 아이콘 부분 클릭시 </a:t>
            </a: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펴지고 다시 클릭시 접힘</a:t>
            </a:r>
          </a:p>
        </p:txBody>
      </p:sp>
      <p:cxnSp>
        <p:nvCxnSpPr>
          <p:cNvPr id="29" name="직선 화살표 연결선 28"/>
          <p:cNvCxnSpPr>
            <a:stCxn id="28" idx="2"/>
            <a:endCxn id="26" idx="3"/>
          </p:cNvCxnSpPr>
          <p:nvPr/>
        </p:nvCxnSpPr>
        <p:spPr>
          <a:xfrm flipH="1">
            <a:off x="5025886" y="4465183"/>
            <a:ext cx="761110" cy="446518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8" idx="2"/>
            <a:endCxn id="27" idx="0"/>
          </p:cNvCxnSpPr>
          <p:nvPr/>
        </p:nvCxnSpPr>
        <p:spPr>
          <a:xfrm>
            <a:off x="5786996" y="4465183"/>
            <a:ext cx="343081" cy="446517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5942" y="1817977"/>
            <a:ext cx="8954708" cy="1590675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3122373" y="2548828"/>
            <a:ext cx="457589" cy="443694"/>
          </a:xfrm>
          <a:prstGeom prst="roundRect">
            <a:avLst>
              <a:gd name="adj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3807476" y="2582556"/>
            <a:ext cx="2809876" cy="376237"/>
          </a:xfrm>
          <a:prstGeom prst="wedgeRoundRectCallout">
            <a:avLst>
              <a:gd name="adj1" fmla="val -56563"/>
              <a:gd name="adj2" fmla="val 10456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북마크 지정</a:t>
            </a:r>
            <a:r>
              <a:rPr lang="en-US" altLang="ko-KR" sz="1500">
                <a:solidFill>
                  <a:schemeClr val="tx1"/>
                </a:solidFill>
              </a:rPr>
              <a:t>, </a:t>
            </a:r>
            <a:r>
              <a:rPr lang="ko-KR" altLang="en-US" sz="1500">
                <a:solidFill>
                  <a:schemeClr val="tx1"/>
                </a:solidFill>
              </a:rPr>
              <a:t>해제 버튼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32389"/>
            <a:ext cx="12192000" cy="551691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스토리보드(공지사항 메인)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76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87591" y="3810038"/>
            <a:ext cx="2879219" cy="30392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287591" y="3420308"/>
            <a:ext cx="1038224" cy="657225"/>
            <a:chOff x="9205913" y="1890712"/>
            <a:chExt cx="1038224" cy="657225"/>
          </a:xfrm>
        </p:grpSpPr>
        <p:sp>
          <p:nvSpPr>
            <p:cNvPr id="65" name="타원형 설명선 64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순서도: 수행의 시작/종료 65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6636" y="3989427"/>
            <a:ext cx="2867980" cy="224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일반적인 형식의 공지사항 게시판은 메인화면에 </a:t>
            </a:r>
            <a:r>
              <a:rPr lang="en-US" altLang="ko-KR" sz="1300"/>
              <a:t>Import </a:t>
            </a:r>
            <a:r>
              <a:rPr lang="ko-KR" altLang="en-US" sz="1300"/>
              <a:t>될 예정이며, 관리자 이외에는 수정,삭제,글쓰기를 할 수 없습니다.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  일반 사원들은 오로지 공지사항을 읽을수만 있습니다.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48402"/>
            <a:ext cx="12192000" cy="560959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스토리보드(공지사항 글쓰기:관리자)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77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0" y="4866480"/>
            <a:ext cx="2879219" cy="199152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0" y="4476750"/>
            <a:ext cx="1038224" cy="657225"/>
            <a:chOff x="9205913" y="1890712"/>
            <a:chExt cx="1038224" cy="657225"/>
          </a:xfrm>
        </p:grpSpPr>
        <p:sp>
          <p:nvSpPr>
            <p:cNvPr id="73" name="타원형 설명선 72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순서도: 수행의 시작/종료 73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9045" y="5045869"/>
            <a:ext cx="2867980" cy="145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공지사항 글쓰기는 관리자권한으로 이루어지며, 공지사항을 등록하면 모든사원이 열람할 수 있습니다.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93494"/>
            <a:ext cx="12192000" cy="556450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스토리보드(공지사항 상세보기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-1)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78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0" y="4866480"/>
            <a:ext cx="2879219" cy="199152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0" y="4476750"/>
            <a:ext cx="1038224" cy="657225"/>
            <a:chOff x="9205913" y="1890712"/>
            <a:chExt cx="1038224" cy="657225"/>
          </a:xfrm>
        </p:grpSpPr>
        <p:sp>
          <p:nvSpPr>
            <p:cNvPr id="81" name="타원형 설명선 80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순서도: 수행의 시작/종료 81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9045" y="5045869"/>
            <a:ext cx="2867980" cy="145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공지사항 글보기는 </a:t>
            </a:r>
          </a:p>
          <a:p>
            <a:pPr>
              <a:defRPr lang="ko-KR" altLang="en-US"/>
            </a:pPr>
            <a:r>
              <a:rPr lang="ko-KR" altLang="en-US" sz="1300"/>
              <a:t>등록하면 모든사원이 열람할 수</a:t>
            </a:r>
          </a:p>
          <a:p>
            <a:pPr>
              <a:defRPr lang="ko-KR" altLang="en-US"/>
            </a:pPr>
            <a:r>
              <a:rPr lang="ko-KR" altLang="en-US" sz="1300"/>
              <a:t>있습니다.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71599"/>
            <a:ext cx="12192000" cy="551358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스토리보드(공지사항 상세보기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-2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0" y="4866480"/>
            <a:ext cx="2879219" cy="199152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0" y="4476750"/>
            <a:ext cx="1038224" cy="657225"/>
            <a:chOff x="9205913" y="1890712"/>
            <a:chExt cx="1038224" cy="657225"/>
          </a:xfrm>
        </p:grpSpPr>
        <p:sp>
          <p:nvSpPr>
            <p:cNvPr id="81" name="타원형 설명선 80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순서도: 수행의 시작/종료 81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9045" y="5045869"/>
            <a:ext cx="2867980" cy="145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공지사항 수정 삭제</a:t>
            </a:r>
            <a:r>
              <a:rPr lang="en-US" altLang="ko-KR" sz="1300"/>
              <a:t>, </a:t>
            </a:r>
            <a:r>
              <a:rPr lang="ko-KR" altLang="en-US" sz="1300"/>
              <a:t>글쓰기는 관리자 권한이므로 관리자가 로그인했을시에만 버튼이 활성화 됩니다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80083"/>
            <a:ext cx="12192000" cy="557791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스토리보드(공지사항 수정:관리자)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80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0" y="4866480"/>
            <a:ext cx="2879219" cy="199152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0" y="4476750"/>
            <a:ext cx="1038224" cy="657225"/>
            <a:chOff x="9205913" y="1890712"/>
            <a:chExt cx="1038224" cy="657225"/>
          </a:xfrm>
        </p:grpSpPr>
        <p:sp>
          <p:nvSpPr>
            <p:cNvPr id="81" name="타원형 설명선 80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순서도: 수행의 시작/종료 81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9045" y="5045869"/>
            <a:ext cx="2867980" cy="145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공지사항 수정은</a:t>
            </a:r>
          </a:p>
          <a:p>
            <a:pPr>
              <a:defRPr lang="ko-KR" altLang="en-US"/>
            </a:pPr>
            <a:r>
              <a:rPr lang="ko-KR" altLang="en-US" sz="1300"/>
              <a:t>관리자의 권한이므로 관리자가 로그인 시에만 활성화 됩니다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벤치마킹(전자결재)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다우오피스(</a:t>
            </a:r>
            <a:r>
              <a:rPr lang="ko-KR" altLang="ko-KR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ww.daouoffice.c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om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6128" y="1692681"/>
            <a:ext cx="6459152" cy="4820816"/>
          </a:xfrm>
          <a:prstGeom prst="rect">
            <a:avLst/>
          </a:prstGeom>
        </p:spPr>
      </p:pic>
      <p:pic>
        <p:nvPicPr>
          <p:cNvPr id="8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05651" y="2340613"/>
            <a:ext cx="806703" cy="8067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241727" y="2559298"/>
            <a:ext cx="2098613" cy="5439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정형화 되서 제공되는 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각 폼디자인 벤치마킹</a:t>
            </a:r>
          </a:p>
        </p:txBody>
      </p:sp>
      <p:pic>
        <p:nvPicPr>
          <p:cNvPr id="10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38376" y="3189669"/>
            <a:ext cx="806703" cy="80670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274452" y="3408354"/>
            <a:ext cx="2484988" cy="5426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결재에 필요한 메뉴와 기능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벤치마킹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62974"/>
            <a:ext cx="12192000" cy="549502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스토리보드(공지사항 삭제:관리자)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81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0" y="4866480"/>
            <a:ext cx="2879219" cy="199152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0" y="4476750"/>
            <a:ext cx="1038224" cy="657225"/>
            <a:chOff x="9205913" y="1890712"/>
            <a:chExt cx="1038224" cy="657225"/>
          </a:xfrm>
        </p:grpSpPr>
        <p:sp>
          <p:nvSpPr>
            <p:cNvPr id="81" name="타원형 설명선 80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순서도: 수행의 시작/종료 81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9045" y="5045869"/>
            <a:ext cx="2867980" cy="1257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공지사항 삭제는 관리자의 권한이므로 관리자만이 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56642"/>
            <a:ext cx="12192000" cy="540135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스토리보드(사내뉴스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뉴스홈)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0" y="4470988"/>
            <a:ext cx="2879219" cy="2373906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0" y="4081259"/>
            <a:ext cx="1038224" cy="657225"/>
            <a:chOff x="9205913" y="1890712"/>
            <a:chExt cx="1038224" cy="657225"/>
          </a:xfrm>
        </p:grpSpPr>
        <p:sp>
          <p:nvSpPr>
            <p:cNvPr id="9" name="타원형 설명선 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순서도: 수행의 시작/종료 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045" y="4650378"/>
            <a:ext cx="2867980" cy="2062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사내 뉴스는 모든 사원이 열람할 수 있지만</a:t>
            </a:r>
            <a:r>
              <a:rPr lang="en-US" altLang="ko-KR" sz="1300"/>
              <a:t>, </a:t>
            </a:r>
            <a:r>
              <a:rPr lang="ko-KR" altLang="en-US" sz="1300"/>
              <a:t>등록</a:t>
            </a:r>
            <a:r>
              <a:rPr lang="en-US" altLang="ko-KR" sz="1300"/>
              <a:t>, </a:t>
            </a:r>
            <a:r>
              <a:rPr lang="ko-KR" altLang="en-US" sz="1300"/>
              <a:t>수정</a:t>
            </a:r>
            <a:r>
              <a:rPr lang="en-US" altLang="ko-KR" sz="1300"/>
              <a:t>, </a:t>
            </a:r>
            <a:r>
              <a:rPr lang="ko-KR" altLang="en-US" sz="1300"/>
              <a:t>삭제는 관리자만이 할 수 있습니다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ko-KR" altLang="en-US" sz="1300"/>
              <a:t>좌측에 영역이 큰 부분은 주요뉴스로 분류된 뉴스들만 보이게됩니다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057736" y="3073469"/>
            <a:ext cx="2682815" cy="2645844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074" name="Picture 2" descr="find, loupe, magnifying glass, search, zoom icon 돋보기 아이콘, 돋보기, 돋보기 아이콘, 확대/축소 아이콘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24933" y="2133890"/>
            <a:ext cx="2337098" cy="233709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940604" y="2704137"/>
            <a:ext cx="16514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인기뉴스 보기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62974"/>
            <a:ext cx="12192000" cy="549502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스토리보드(사내뉴스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뉴스 자세히보기)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37012"/>
            <a:ext cx="12192000" cy="56209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84433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스토리보드(사내뉴스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뉴스자세히보기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2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84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6580568" y="5794404"/>
            <a:ext cx="959075" cy="797588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649558" y="6081623"/>
            <a:ext cx="3888507" cy="510369"/>
          </a:xfrm>
          <a:prstGeom prst="wedgeRoundRectCallout">
            <a:avLst>
              <a:gd name="adj1" fmla="val -55783"/>
              <a:gd name="adj2" fmla="val -71493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추천 기능으로 사용자의 의견을 알 수 있습니다</a:t>
            </a:r>
            <a:r>
              <a:rPr lang="en-US" altLang="ko-KR" sz="1300">
                <a:solidFill>
                  <a:schemeClr val="tx1"/>
                </a:solidFill>
              </a:rPr>
              <a:t>.</a:t>
            </a:r>
          </a:p>
          <a:p>
            <a:pPr lvl="0">
              <a:defRPr lang="ko-KR" altLang="en-US"/>
            </a:pPr>
            <a:r>
              <a:rPr lang="en-US" altLang="ko-KR" sz="1300">
                <a:solidFill>
                  <a:schemeClr val="tx1"/>
                </a:solidFill>
              </a:rPr>
              <a:t>(</a:t>
            </a:r>
            <a:r>
              <a:rPr lang="ko-KR" altLang="en-US" sz="1300">
                <a:solidFill>
                  <a:schemeClr val="tx1"/>
                </a:solidFill>
              </a:rPr>
              <a:t>계정당 </a:t>
            </a:r>
            <a:r>
              <a:rPr lang="en-US" altLang="ko-KR" sz="1300">
                <a:solidFill>
                  <a:schemeClr val="tx1"/>
                </a:solidFill>
              </a:rPr>
              <a:t>1</a:t>
            </a:r>
            <a:r>
              <a:rPr lang="ko-KR" altLang="en-US" sz="1300">
                <a:solidFill>
                  <a:schemeClr val="tx1"/>
                </a:solidFill>
              </a:rPr>
              <a:t>회</a:t>
            </a:r>
            <a:r>
              <a:rPr lang="en-US" altLang="ko-KR" sz="1300">
                <a:solidFill>
                  <a:schemeClr val="tx1"/>
                </a:solidFill>
              </a:rPr>
              <a:t>)</a:t>
            </a:r>
            <a:endParaRPr lang="ko-KR" altLang="en-US" sz="13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32390"/>
            <a:ext cx="12192000" cy="552560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스토리보드(사내뉴스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댓글)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85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74166" y="4668610"/>
            <a:ext cx="2879219" cy="1935221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74166" y="4278881"/>
            <a:ext cx="1038224" cy="657225"/>
            <a:chOff x="9205913" y="1890712"/>
            <a:chExt cx="1038224" cy="657225"/>
          </a:xfrm>
        </p:grpSpPr>
        <p:sp>
          <p:nvSpPr>
            <p:cNvPr id="10" name="타원형 설명선 9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순서도: 수행의 시작/종료 10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3211" y="4848000"/>
            <a:ext cx="2867980" cy="1455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뉴스 댓글은 누구나 등록할 수 있지만 댓글 삭제는 해당 등록자만 삭제가능합니다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816861" y="5502511"/>
            <a:ext cx="309766" cy="267418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99687"/>
            <a:ext cx="12192000" cy="565831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스토리보드(사내뉴스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관리자페이지)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86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304975" y="4922778"/>
            <a:ext cx="2879219" cy="1935221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304975" y="4533049"/>
            <a:ext cx="1038224" cy="657225"/>
            <a:chOff x="9205913" y="1890712"/>
            <a:chExt cx="1038224" cy="657225"/>
          </a:xfrm>
        </p:grpSpPr>
        <p:sp>
          <p:nvSpPr>
            <p:cNvPr id="15" name="타원형 설명선 14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순서도: 수행의 시작/종료 15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324020" y="5102168"/>
            <a:ext cx="2867980" cy="145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관리자 페이지는 관리자만이 접근가능하고</a:t>
            </a:r>
            <a:r>
              <a:rPr lang="en-US" altLang="ko-KR" sz="1300"/>
              <a:t>, </a:t>
            </a:r>
            <a:r>
              <a:rPr lang="ko-KR" altLang="en-US" sz="1300"/>
              <a:t>뉴스를 일괄삭제 할수도</a:t>
            </a:r>
            <a:r>
              <a:rPr lang="en-US" altLang="ko-KR" sz="1300"/>
              <a:t>, </a:t>
            </a:r>
            <a:r>
              <a:rPr lang="ko-KR" altLang="en-US" sz="1300"/>
              <a:t>개별삭제 </a:t>
            </a:r>
            <a:r>
              <a:rPr lang="en-US" altLang="ko-KR" sz="1300"/>
              <a:t>&amp; </a:t>
            </a:r>
            <a:r>
              <a:rPr lang="ko-KR" altLang="en-US" sz="1300"/>
              <a:t>수정할 수도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87441"/>
            <a:ext cx="12192000" cy="5670558"/>
          </a:xfrm>
          <a:prstGeom prst="rect">
            <a:avLst/>
          </a:prstGeom>
        </p:spPr>
      </p:pic>
      <p:sp>
        <p:nvSpPr>
          <p:cNvPr id="87" name="모서리가 둥근 직사각형 6"/>
          <p:cNvSpPr/>
          <p:nvPr/>
        </p:nvSpPr>
        <p:spPr>
          <a:xfrm>
            <a:off x="6456721" y="2276788"/>
            <a:ext cx="4774363" cy="415593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스토리보드(사내뉴스 등록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87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249688" y="5068666"/>
            <a:ext cx="2879219" cy="1789332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249688" y="4573367"/>
            <a:ext cx="1038224" cy="657224"/>
            <a:chOff x="9205913" y="2052637"/>
            <a:chExt cx="1038224" cy="657224"/>
          </a:xfrm>
        </p:grpSpPr>
        <p:sp>
          <p:nvSpPr>
            <p:cNvPr id="10" name="타원형 설명선 9"/>
            <p:cNvSpPr/>
            <p:nvPr/>
          </p:nvSpPr>
          <p:spPr>
            <a:xfrm>
              <a:off x="9205913" y="2052637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순서도: 수행의 시작/종료 10"/>
            <p:cNvSpPr/>
            <p:nvPr/>
          </p:nvSpPr>
          <p:spPr>
            <a:xfrm rot="4884254">
              <a:off x="9572754" y="2197263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9701211" y="2487274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268733" y="4980561"/>
            <a:ext cx="2867980" cy="1789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en-US" altLang="ko-KR" sz="1300" b="1"/>
          </a:p>
          <a:p>
            <a:pPr>
              <a:defRPr lang="ko-KR" altLang="en-US"/>
            </a:pPr>
            <a:r>
              <a:rPr lang="ko-KR" altLang="en-US" sz="1300"/>
              <a:t>뉴스 등록화면에 글을 쓰면 제목과 내용이 해당 영역에 표시되고</a:t>
            </a:r>
            <a:r>
              <a:rPr lang="en-US" altLang="ko-KR" sz="1300"/>
              <a:t>, </a:t>
            </a:r>
            <a:r>
              <a:rPr lang="ko-KR" altLang="en-US" sz="1300"/>
              <a:t>글쓰는 공간이 제한적인 반면 미리보기는 한눈에 작성 과정을 알아볼 수 있도록 구성 되어있습니다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7558"/>
            <a:ext cx="12192000" cy="559044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스토리보드(사내뉴스 수정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88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304975" y="4922778"/>
            <a:ext cx="2879219" cy="1935221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304975" y="4533049"/>
            <a:ext cx="1038224" cy="657225"/>
            <a:chOff x="9205913" y="1890712"/>
            <a:chExt cx="1038224" cy="657225"/>
          </a:xfrm>
        </p:grpSpPr>
        <p:sp>
          <p:nvSpPr>
            <p:cNvPr id="15" name="타원형 설명선 14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순서도: 수행의 시작/종료 15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324020" y="5102168"/>
            <a:ext cx="2867980" cy="165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뉴스 수정은 관리자 권한으로</a:t>
            </a:r>
            <a:r>
              <a:rPr lang="en-US" altLang="ko-KR" sz="1300"/>
              <a:t>, </a:t>
            </a:r>
            <a:r>
              <a:rPr lang="ko-KR" altLang="en-US" sz="1300"/>
              <a:t>해당 뉴스를 관리자페이지 혹은 상세보기에서 활성화된 수정버튼을 통해 접근할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793" y="996998"/>
            <a:ext cx="10812236" cy="537504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스토리보드(쪽지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홈 화면)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89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464751" y="1946970"/>
            <a:ext cx="453237" cy="235333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2683821" y="6271238"/>
            <a:ext cx="738887" cy="18828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8674959" y="4141832"/>
            <a:ext cx="2720747" cy="2007298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469032" y="5950087"/>
            <a:ext cx="451333" cy="420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2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19668" y="1643710"/>
            <a:ext cx="452922" cy="421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 b="1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98001" y="4019917"/>
            <a:ext cx="451689" cy="416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3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  <a:endParaRPr lang="ko-KR" altLang="en-US" sz="2200">
              <a:solidFill>
                <a:srgbClr val="0000FF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97211" y="632158"/>
            <a:ext cx="2898273" cy="3013741"/>
            <a:chOff x="3239535" y="987405"/>
            <a:chExt cx="2898273" cy="3013741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258589" y="1480006"/>
              <a:ext cx="2879219" cy="2353470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277635" y="987405"/>
              <a:ext cx="1038224" cy="657225"/>
              <a:chOff x="9205913" y="1890712"/>
              <a:chExt cx="1038224" cy="657224"/>
            </a:xfrm>
          </p:grpSpPr>
          <p:sp>
            <p:nvSpPr>
              <p:cNvPr id="34" name="타원형 설명선 33"/>
              <p:cNvSpPr/>
              <p:nvPr/>
            </p:nvSpPr>
            <p:spPr>
              <a:xfrm>
                <a:off x="9205913" y="1890712"/>
                <a:ext cx="1038224" cy="657224"/>
              </a:xfrm>
              <a:prstGeom prst="wedgeEllipseCallout">
                <a:avLst>
                  <a:gd name="adj1" fmla="val 63647"/>
                  <a:gd name="adj2" fmla="val 4406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순서도: 수행의 시작/종료 34"/>
              <p:cNvSpPr/>
              <p:nvPr/>
            </p:nvSpPr>
            <p:spPr>
              <a:xfrm rot="4884254">
                <a:off x="9572754" y="2029326"/>
                <a:ext cx="342639" cy="170447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9701211" y="2319337"/>
                <a:ext cx="171450" cy="1238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239535" y="1585100"/>
              <a:ext cx="2867980" cy="2387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r>
                <a:rPr lang="en-US" altLang="ko-KR" sz="1300" b="1">
                  <a:solidFill>
                    <a:srgbClr val="0000FF"/>
                  </a:solidFill>
                </a:rPr>
                <a:t>1)</a:t>
              </a:r>
              <a:r>
                <a:rPr lang="ko-KR" altLang="en-US" sz="1300"/>
                <a:t>  클릭시 쪽지함으로 이동하며 </a:t>
              </a:r>
            </a:p>
            <a:p>
              <a:pPr>
                <a:defRPr lang="ko-KR" altLang="en-US"/>
              </a:pPr>
              <a:r>
                <a:rPr lang="ko-KR" altLang="en-US" sz="1300"/>
                <a:t> 읽지 않은 쪽지 개수를 알려줍니다</a:t>
              </a:r>
            </a:p>
            <a:p>
              <a:pPr>
                <a:defRPr lang="ko-KR" altLang="en-US"/>
              </a:pPr>
              <a:endParaRPr lang="en-US" altLang="ko-KR" sz="1300" b="1">
                <a:solidFill>
                  <a:schemeClr val="tx1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300" b="1">
                  <a:solidFill>
                    <a:srgbClr val="0000FF"/>
                  </a:solidFill>
                </a:rPr>
                <a:t>2)</a:t>
              </a:r>
              <a:r>
                <a:rPr lang="ko-KR" altLang="en-US" sz="1300"/>
                <a:t>  선택한 사용자에게 쪽지를 </a:t>
              </a:r>
            </a:p>
            <a:p>
              <a:pPr>
                <a:defRPr lang="ko-KR" altLang="en-US"/>
              </a:pPr>
              <a:r>
                <a:rPr lang="ko-KR" altLang="en-US" sz="1300"/>
                <a:t> 보냅니다</a:t>
              </a:r>
              <a:r>
                <a:rPr lang="en-US" altLang="ko-KR" sz="1300"/>
                <a:t>.</a:t>
              </a:r>
            </a:p>
            <a:p>
              <a:pPr>
                <a:defRPr lang="ko-KR" altLang="en-US"/>
              </a:pPr>
              <a:endParaRPr lang="en-US" altLang="ko-KR" sz="1300" b="1">
                <a:solidFill>
                  <a:schemeClr val="tx1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300" b="1">
                  <a:solidFill>
                    <a:srgbClr val="0000FF"/>
                  </a:solidFill>
                </a:rPr>
                <a:t>2)</a:t>
              </a:r>
              <a:r>
                <a:rPr lang="ko-KR" altLang="en-US" sz="1300"/>
                <a:t>  최근 받은 쪽지를 보여줍니다</a:t>
              </a:r>
              <a:r>
                <a:rPr lang="en-US" altLang="ko-KR" sz="1300"/>
                <a:t>.</a:t>
              </a:r>
            </a:p>
            <a:p>
              <a:pPr>
                <a:defRPr lang="ko-KR" altLang="en-US"/>
              </a:pPr>
              <a:endParaRPr lang="en-US" altLang="ko-KR" sz="1300" b="1">
                <a:solidFill>
                  <a:schemeClr val="tx1"/>
                </a:solidFill>
              </a:endParaRPr>
            </a:p>
            <a:p>
              <a:pPr>
                <a:defRPr lang="ko-KR" altLang="en-US"/>
              </a:pPr>
              <a:endParaRPr lang="ko-KR" altLang="en-US" sz="1300" b="1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982" y="947452"/>
            <a:ext cx="11458575" cy="570964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스토리보드(쪽지 메인 화면)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90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88000" y="3054317"/>
            <a:ext cx="1601527" cy="485837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57241" y="3680892"/>
            <a:ext cx="969960" cy="134411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89226" y="2012619"/>
            <a:ext cx="7616462" cy="110808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63419" y="3555572"/>
            <a:ext cx="4519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2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35749" y="2823455"/>
            <a:ext cx="4510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 b="1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55786" y="3080074"/>
            <a:ext cx="9052014" cy="205072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550957" y="4202816"/>
            <a:ext cx="4085042" cy="2213522"/>
            <a:chOff x="3239535" y="987405"/>
            <a:chExt cx="4085042" cy="221352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258589" y="1480006"/>
              <a:ext cx="3998255" cy="1720921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277635" y="987405"/>
              <a:ext cx="1038224" cy="657225"/>
              <a:chOff x="9205913" y="1890712"/>
              <a:chExt cx="1038224" cy="657224"/>
            </a:xfrm>
          </p:grpSpPr>
          <p:sp>
            <p:nvSpPr>
              <p:cNvPr id="34" name="타원형 설명선 33"/>
              <p:cNvSpPr/>
              <p:nvPr/>
            </p:nvSpPr>
            <p:spPr>
              <a:xfrm>
                <a:off x="9205913" y="1890712"/>
                <a:ext cx="1038224" cy="657224"/>
              </a:xfrm>
              <a:prstGeom prst="wedgeEllipseCallout">
                <a:avLst>
                  <a:gd name="adj1" fmla="val 63647"/>
                  <a:gd name="adj2" fmla="val 4406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순서도: 수행의 시작/종료 34"/>
              <p:cNvSpPr/>
              <p:nvPr/>
            </p:nvSpPr>
            <p:spPr>
              <a:xfrm rot="4884254">
                <a:off x="9572754" y="2029326"/>
                <a:ext cx="342639" cy="170447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9701211" y="2319337"/>
                <a:ext cx="171450" cy="1238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239535" y="1585100"/>
              <a:ext cx="4085042" cy="1598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r>
                <a:rPr lang="en-US" altLang="ko-KR" sz="1300" b="1">
                  <a:solidFill>
                    <a:srgbClr val="0000FF"/>
                  </a:solidFill>
                </a:rPr>
                <a:t>1)</a:t>
              </a:r>
              <a:r>
                <a:rPr lang="ko-KR" altLang="en-US" sz="1300"/>
                <a:t>  클릭시 쪽지 작성창을 띄웁니다</a:t>
              </a:r>
              <a:r>
                <a:rPr lang="en-US" altLang="ko-KR" sz="1300"/>
                <a:t>.</a:t>
              </a:r>
            </a:p>
            <a:p>
              <a:pPr>
                <a:defRPr lang="ko-KR" altLang="en-US"/>
              </a:pPr>
              <a:r>
                <a:rPr lang="en-US" altLang="ko-KR" sz="1300" b="1">
                  <a:solidFill>
                    <a:srgbClr val="0000FF"/>
                  </a:solidFill>
                </a:rPr>
                <a:t>2) </a:t>
              </a:r>
              <a:r>
                <a:rPr lang="ko-KR" altLang="en-US" sz="1300"/>
                <a:t>각 항목에 해당하는 화면으로 이동합니다</a:t>
              </a:r>
              <a:r>
                <a:rPr lang="en-US" altLang="ko-KR" sz="1300"/>
                <a:t>.</a:t>
              </a:r>
            </a:p>
            <a:p>
              <a:pPr>
                <a:defRPr lang="ko-KR" altLang="en-US"/>
              </a:pPr>
              <a:r>
                <a:rPr lang="en-US" altLang="ko-KR" sz="1300" b="1">
                  <a:solidFill>
                    <a:srgbClr val="0000FF"/>
                  </a:solidFill>
                </a:rPr>
                <a:t>3) </a:t>
              </a:r>
              <a:r>
                <a:rPr lang="ko-KR" altLang="en-US" sz="1300"/>
                <a:t>각 항목에 해당하는 쪽지의 개수를 보여줍니다</a:t>
              </a:r>
              <a:r>
                <a:rPr lang="en-US" altLang="ko-KR" sz="1300"/>
                <a:t>.</a:t>
              </a:r>
            </a:p>
            <a:p>
              <a:pPr>
                <a:defRPr lang="ko-KR" altLang="en-US"/>
              </a:pPr>
              <a:r>
                <a:rPr lang="en-US" altLang="ko-KR" sz="1300" b="1">
                  <a:solidFill>
                    <a:srgbClr val="0000FF"/>
                  </a:solidFill>
                </a:rPr>
                <a:t>4)</a:t>
              </a:r>
              <a:r>
                <a:rPr lang="ko-KR" altLang="en-US" sz="1300"/>
                <a:t> 최근 쪽지를 보여줍니다</a:t>
              </a:r>
              <a:r>
                <a:rPr lang="en-US" altLang="ko-KR" sz="1300"/>
                <a:t>.</a:t>
              </a:r>
            </a:p>
            <a:p>
              <a:pPr>
                <a:defRPr lang="ko-KR" altLang="en-US"/>
              </a:pPr>
              <a:endParaRPr lang="ko-KR" altLang="en-US" sz="1300" b="1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018435" y="1804280"/>
            <a:ext cx="4543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3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36880" y="2901297"/>
            <a:ext cx="454910" cy="421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4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  <a:endParaRPr lang="ko-KR" altLang="en-US" sz="220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벤치마킹(공지사항)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다우오피스(</a:t>
            </a:r>
            <a:r>
              <a:rPr lang="ko-KR" altLang="ko-KR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ww.daouoffice.c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om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5047" y="1555935"/>
            <a:ext cx="6724896" cy="5158004"/>
          </a:xfrm>
          <a:prstGeom prst="rect">
            <a:avLst/>
          </a:prstGeom>
        </p:spPr>
      </p:pic>
      <p:pic>
        <p:nvPicPr>
          <p:cNvPr id="8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946363" y="3437079"/>
            <a:ext cx="806703" cy="8067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382439" y="3655764"/>
            <a:ext cx="2672276" cy="5428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전사게시판의 특징과 기능을 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벤치마킹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7608" y="1296651"/>
            <a:ext cx="4805994" cy="49656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84252" y="1305626"/>
            <a:ext cx="4805994" cy="496560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스토리보드(쪽지 작성하기)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91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9218730" y="1804280"/>
            <a:ext cx="1730988" cy="459299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6295295" y="5608424"/>
            <a:ext cx="877293" cy="42326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832059" y="1888454"/>
            <a:ext cx="934640" cy="416281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994149" y="1465583"/>
            <a:ext cx="450841" cy="418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2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73991" y="1681027"/>
            <a:ext cx="4561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 b="1">
                <a:solidFill>
                  <a:srgbClr val="0000FF"/>
                </a:solidFill>
              </a:rPr>
              <a:t>1)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585537" y="2319342"/>
            <a:ext cx="3865598" cy="2647328"/>
            <a:chOff x="3239535" y="987405"/>
            <a:chExt cx="4085042" cy="221352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258589" y="1480006"/>
              <a:ext cx="3998255" cy="1720921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277635" y="987405"/>
              <a:ext cx="1038224" cy="657225"/>
              <a:chOff x="9205913" y="1890712"/>
              <a:chExt cx="1038224" cy="657224"/>
            </a:xfrm>
          </p:grpSpPr>
          <p:sp>
            <p:nvSpPr>
              <p:cNvPr id="34" name="타원형 설명선 33"/>
              <p:cNvSpPr/>
              <p:nvPr/>
            </p:nvSpPr>
            <p:spPr>
              <a:xfrm>
                <a:off x="9205913" y="1890712"/>
                <a:ext cx="1038224" cy="657224"/>
              </a:xfrm>
              <a:prstGeom prst="wedgeEllipseCallout">
                <a:avLst>
                  <a:gd name="adj1" fmla="val 63647"/>
                  <a:gd name="adj2" fmla="val 4406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순서도: 수행의 시작/종료 34"/>
              <p:cNvSpPr/>
              <p:nvPr/>
            </p:nvSpPr>
            <p:spPr>
              <a:xfrm rot="4884254">
                <a:off x="9572754" y="2029326"/>
                <a:ext cx="342639" cy="170447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9701211" y="2319337"/>
                <a:ext cx="171450" cy="1238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239535" y="1501693"/>
              <a:ext cx="4085042" cy="162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r>
                <a:rPr lang="en-US" altLang="ko-KR" sz="1100" b="1">
                  <a:solidFill>
                    <a:srgbClr val="0000FF"/>
                  </a:solidFill>
                </a:rPr>
                <a:t>1)</a:t>
              </a:r>
              <a:r>
                <a:rPr lang="ko-KR" altLang="en-US" sz="1100"/>
                <a:t> 클릭시 우측에 사용자를 선택할 수 있는 </a:t>
              </a:r>
            </a:p>
            <a:p>
              <a:pPr>
                <a:defRPr lang="ko-KR" altLang="en-US"/>
              </a:pPr>
              <a:r>
                <a:rPr lang="en-US" altLang="ko-KR" sz="1100"/>
                <a:t> </a:t>
              </a:r>
              <a:r>
                <a:rPr lang="ko-KR" altLang="en-US" sz="1100"/>
                <a:t>사이드바가 나타납니다</a:t>
              </a:r>
              <a:r>
                <a:rPr lang="en-US" altLang="ko-KR" sz="1100"/>
                <a:t>.</a:t>
              </a:r>
            </a:p>
            <a:p>
              <a:pPr>
                <a:defRPr lang="ko-KR" altLang="en-US"/>
              </a:pPr>
              <a:endParaRPr lang="en-US" altLang="ko-KR" sz="1100"/>
            </a:p>
            <a:p>
              <a:pPr>
                <a:defRPr lang="ko-KR" altLang="en-US"/>
              </a:pPr>
              <a:r>
                <a:rPr lang="en-US" altLang="ko-KR" sz="1100" b="1">
                  <a:solidFill>
                    <a:srgbClr val="0000FF"/>
                  </a:solidFill>
                </a:rPr>
                <a:t>2) </a:t>
              </a:r>
              <a:r>
                <a:rPr lang="ko-KR" altLang="en-US" sz="1100"/>
                <a:t>사용자를 검색할 수 있으며 선택한 사용자는</a:t>
              </a:r>
            </a:p>
            <a:p>
              <a:pPr>
                <a:defRPr lang="ko-KR" altLang="en-US"/>
              </a:pPr>
              <a:r>
                <a:rPr lang="en-US" altLang="ko-KR" sz="1100" b="1"/>
                <a:t>  </a:t>
              </a:r>
              <a:r>
                <a:rPr lang="ko-KR" altLang="en-US" sz="1100"/>
                <a:t>받는 사람 </a:t>
              </a:r>
              <a:r>
                <a:rPr lang="en-US" altLang="ko-KR" sz="1100"/>
                <a:t>Input </a:t>
              </a:r>
              <a:r>
                <a:rPr lang="ko-KR" altLang="en-US" sz="1100"/>
                <a:t>영역에 </a:t>
              </a:r>
              <a:r>
                <a:rPr lang="en-US" altLang="ko-KR" sz="1100"/>
                <a:t>Token</a:t>
              </a:r>
              <a:r>
                <a:rPr lang="ko-KR" altLang="en-US" sz="1100"/>
                <a:t>형식으로 입력됩니다</a:t>
              </a:r>
              <a:r>
                <a:rPr lang="en-US" altLang="ko-KR" sz="1100"/>
                <a:t>.</a:t>
              </a:r>
            </a:p>
            <a:p>
              <a:pPr>
                <a:defRPr lang="ko-KR" altLang="en-US"/>
              </a:pPr>
              <a:endParaRPr lang="en-US" altLang="ko-KR" sz="1100" b="1">
                <a:solidFill>
                  <a:schemeClr val="tx1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100" b="1">
                  <a:solidFill>
                    <a:srgbClr val="0000FF"/>
                  </a:solidFill>
                </a:rPr>
                <a:t>3) </a:t>
              </a:r>
              <a:r>
                <a:rPr lang="ko-KR" altLang="en-US" sz="1100"/>
                <a:t>제목과 내용을 작성한 후 보내기 버튼을 누를 시</a:t>
              </a:r>
            </a:p>
            <a:p>
              <a:pPr>
                <a:defRPr lang="ko-KR" altLang="en-US"/>
              </a:pPr>
              <a:r>
                <a:rPr lang="en-US" altLang="ko-KR" sz="1100" b="1"/>
                <a:t>    ‘</a:t>
              </a:r>
              <a:r>
                <a:rPr lang="ko-KR" altLang="en-US" sz="1100"/>
                <a:t>받는 사람</a:t>
              </a:r>
              <a:r>
                <a:rPr lang="en-US" altLang="ko-KR" sz="1100"/>
                <a:t>’</a:t>
              </a:r>
              <a:r>
                <a:rPr lang="ko-KR" altLang="en-US" sz="1100"/>
                <a:t>에 해당하는 사용자에게 쪽지를 보냅니다</a:t>
              </a:r>
              <a:r>
                <a:rPr lang="en-US" altLang="ko-KR" sz="1100"/>
                <a:t>.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95045" y="5368108"/>
            <a:ext cx="454345" cy="4211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3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  <a:endParaRPr lang="ko-KR" altLang="en-US" sz="220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9244" y="1110693"/>
            <a:ext cx="11111601" cy="548603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스토리보드(받은 쪽지함)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92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35675" y="2518963"/>
            <a:ext cx="1614043" cy="42326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169267" y="2582491"/>
            <a:ext cx="457854" cy="29620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169409" y="2324732"/>
            <a:ext cx="456556" cy="4165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3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37229" y="2255844"/>
            <a:ext cx="449861" cy="418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 b="1">
                <a:solidFill>
                  <a:srgbClr val="0000FF"/>
                </a:solidFill>
              </a:rPr>
              <a:t>1)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755582" y="3959702"/>
            <a:ext cx="4148138" cy="2329011"/>
            <a:chOff x="3239535" y="987406"/>
            <a:chExt cx="4085042" cy="2213521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258589" y="1480006"/>
              <a:ext cx="3998255" cy="1720921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277635" y="987406"/>
              <a:ext cx="820183" cy="552451"/>
              <a:chOff x="9205913" y="1890712"/>
              <a:chExt cx="820183" cy="552450"/>
            </a:xfrm>
          </p:grpSpPr>
          <p:sp>
            <p:nvSpPr>
              <p:cNvPr id="34" name="타원형 설명선 33"/>
              <p:cNvSpPr/>
              <p:nvPr/>
            </p:nvSpPr>
            <p:spPr>
              <a:xfrm>
                <a:off x="9205913" y="1890712"/>
                <a:ext cx="820183" cy="552450"/>
              </a:xfrm>
              <a:prstGeom prst="wedgeEllipseCallout">
                <a:avLst>
                  <a:gd name="adj1" fmla="val 63647"/>
                  <a:gd name="adj2" fmla="val 4406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순서도: 수행의 시작/종료 34"/>
              <p:cNvSpPr/>
              <p:nvPr/>
            </p:nvSpPr>
            <p:spPr>
              <a:xfrm rot="4884254">
                <a:off x="9403886" y="1987177"/>
                <a:ext cx="342639" cy="170447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9532343" y="2277188"/>
                <a:ext cx="171450" cy="1238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239535" y="1501696"/>
              <a:ext cx="4085042" cy="14508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r>
                <a:rPr lang="en-US" altLang="ko-KR" sz="1200" b="1">
                  <a:solidFill>
                    <a:srgbClr val="0000FF"/>
                  </a:solidFill>
                </a:rPr>
                <a:t>1)</a:t>
              </a:r>
              <a:r>
                <a:rPr lang="ko-KR" altLang="en-US" sz="1200"/>
                <a:t> 모든 쪽지를 선택 또는 선택 해제합니다</a:t>
              </a:r>
              <a:r>
                <a:rPr lang="en-US" altLang="ko-KR" sz="1200"/>
                <a:t>.</a:t>
              </a:r>
              <a:r>
                <a:rPr lang="en-US" altLang="ko-KR" sz="1200" b="1"/>
                <a:t> </a:t>
              </a:r>
            </a:p>
            <a:p>
              <a:pPr>
                <a:defRPr lang="ko-KR" altLang="en-US"/>
              </a:pPr>
              <a:r>
                <a:rPr lang="en-US" altLang="ko-KR" sz="1200" b="1">
                  <a:solidFill>
                    <a:srgbClr val="0000FF"/>
                  </a:solidFill>
                </a:rPr>
                <a:t>2) </a:t>
              </a:r>
              <a:r>
                <a:rPr lang="ko-KR" altLang="en-US" sz="1200"/>
                <a:t>별 </a:t>
              </a:r>
              <a:r>
                <a:rPr lang="en-US" altLang="ko-KR" sz="1200"/>
                <a:t>– </a:t>
              </a:r>
              <a:r>
                <a:rPr lang="ko-KR" altLang="en-US" sz="1200"/>
                <a:t>선택한 쪽지를 중요 쪽지로 변경합니다</a:t>
              </a:r>
              <a:r>
                <a:rPr lang="en-US" altLang="ko-KR" sz="1200"/>
                <a:t>.</a:t>
              </a:r>
            </a:p>
            <a:p>
              <a:pPr>
                <a:defRPr lang="ko-KR" altLang="en-US"/>
              </a:pPr>
              <a:r>
                <a:rPr lang="en-US" altLang="ko-KR" sz="1200" b="1">
                  <a:solidFill>
                    <a:schemeClr val="tx1"/>
                  </a:solidFill>
                </a:rPr>
                <a:t> </a:t>
              </a:r>
              <a:r>
                <a:rPr lang="ko-KR" altLang="en-US" sz="1200"/>
                <a:t>쓰레기통 </a:t>
              </a:r>
              <a:r>
                <a:rPr lang="en-US" altLang="ko-KR" sz="1200"/>
                <a:t>– </a:t>
              </a:r>
              <a:r>
                <a:rPr lang="ko-KR" altLang="en-US" sz="1200"/>
                <a:t>선택한 쪽지를 휴지통으로 이동시킵니다</a:t>
              </a:r>
              <a:r>
                <a:rPr lang="en-US" altLang="ko-KR" sz="1200"/>
                <a:t>.</a:t>
              </a:r>
            </a:p>
            <a:p>
              <a:pPr>
                <a:defRPr lang="ko-KR" altLang="en-US"/>
              </a:pPr>
              <a:r>
                <a:rPr lang="en-US" altLang="ko-KR" sz="1200" b="1">
                  <a:solidFill>
                    <a:srgbClr val="0000FF"/>
                  </a:solidFill>
                </a:rPr>
                <a:t>3) </a:t>
              </a:r>
              <a:r>
                <a:rPr lang="ko-KR" altLang="en-US" sz="1200"/>
                <a:t>쪽지를 보낸 사람</a:t>
              </a:r>
              <a:r>
                <a:rPr lang="en-US" altLang="ko-KR" sz="1200"/>
                <a:t>, </a:t>
              </a:r>
              <a:r>
                <a:rPr lang="ko-KR" altLang="en-US" sz="1200"/>
                <a:t>제목</a:t>
              </a:r>
              <a:r>
                <a:rPr lang="en-US" altLang="ko-KR" sz="1200"/>
                <a:t>, </a:t>
              </a:r>
              <a:r>
                <a:rPr lang="ko-KR" altLang="en-US" sz="1200"/>
                <a:t>내용으로 검색할 수 있습니다</a:t>
              </a:r>
              <a:r>
                <a:rPr lang="en-US" altLang="ko-KR" sz="1200"/>
                <a:t>.</a:t>
              </a:r>
            </a:p>
            <a:p>
              <a:pPr>
                <a:defRPr lang="ko-KR" altLang="en-US"/>
              </a:pPr>
              <a:r>
                <a:rPr lang="en-US" altLang="ko-KR" sz="1200" b="1">
                  <a:solidFill>
                    <a:srgbClr val="0000FF"/>
                  </a:solidFill>
                </a:rPr>
                <a:t>4) </a:t>
              </a:r>
              <a:r>
                <a:rPr lang="ko-KR" altLang="en-US" sz="1200"/>
                <a:t>쪽지 제목을 클릭 시 쪽지 상세보기 창을 띄웁니다</a:t>
              </a:r>
              <a:r>
                <a:rPr lang="en-US" altLang="ko-KR" sz="1200"/>
                <a:t>.</a:t>
              </a:r>
              <a:endParaRPr lang="ko-KR" altLang="en-US" sz="1200"/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3618428" y="2582491"/>
            <a:ext cx="618291" cy="29620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40822" y="2255272"/>
            <a:ext cx="455868" cy="41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2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06035" y="3557855"/>
            <a:ext cx="3129184" cy="3233105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106408" y="2878696"/>
            <a:ext cx="1338796" cy="137312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436497" y="3503490"/>
            <a:ext cx="3216870" cy="3367778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859673" y="2686159"/>
            <a:ext cx="451467" cy="4170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4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81454" y="3326906"/>
            <a:ext cx="7347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4-1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080" y="932886"/>
            <a:ext cx="11078506" cy="552341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스토리보드(보낸 쪽지함)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207491" y="2561662"/>
            <a:ext cx="1497983" cy="139804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982910" y="2364082"/>
            <a:ext cx="451930" cy="415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 b="1">
                <a:solidFill>
                  <a:srgbClr val="0000FF"/>
                </a:solidFill>
              </a:rPr>
              <a:t>1)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707957" y="4443731"/>
            <a:ext cx="4148138" cy="1488598"/>
            <a:chOff x="3239535" y="987406"/>
            <a:chExt cx="4085042" cy="1568678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258589" y="1480006"/>
              <a:ext cx="3998255" cy="1076078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277635" y="987406"/>
              <a:ext cx="787151" cy="552451"/>
              <a:chOff x="9205913" y="1890712"/>
              <a:chExt cx="787151" cy="552450"/>
            </a:xfrm>
          </p:grpSpPr>
          <p:sp>
            <p:nvSpPr>
              <p:cNvPr id="34" name="타원형 설명선 33"/>
              <p:cNvSpPr/>
              <p:nvPr/>
            </p:nvSpPr>
            <p:spPr>
              <a:xfrm>
                <a:off x="9205913" y="1890712"/>
                <a:ext cx="787151" cy="552450"/>
              </a:xfrm>
              <a:prstGeom prst="wedgeEllipseCallout">
                <a:avLst>
                  <a:gd name="adj1" fmla="val 63647"/>
                  <a:gd name="adj2" fmla="val 4406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순서도: 수행의 시작/종료 34"/>
              <p:cNvSpPr/>
              <p:nvPr/>
            </p:nvSpPr>
            <p:spPr>
              <a:xfrm rot="4884254">
                <a:off x="9403886" y="1987177"/>
                <a:ext cx="342639" cy="170447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9532343" y="2277188"/>
                <a:ext cx="171450" cy="1238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239535" y="1501694"/>
              <a:ext cx="4085042" cy="833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r>
                <a:rPr lang="en-US" altLang="ko-KR" sz="1200" b="1">
                  <a:solidFill>
                    <a:srgbClr val="0000FF"/>
                  </a:solidFill>
                </a:rPr>
                <a:t>1)</a:t>
              </a:r>
              <a:r>
                <a:rPr lang="ko-KR" altLang="en-US" sz="1200" b="1">
                  <a:solidFill>
                    <a:srgbClr val="0000FF"/>
                  </a:solidFill>
                </a:rPr>
                <a:t> </a:t>
              </a:r>
              <a:r>
                <a:rPr lang="ko-KR" altLang="en-US" sz="1200"/>
                <a:t>보낸 쪽지 선택시 상세보기 창을 띄웁니다</a:t>
              </a:r>
              <a:r>
                <a:rPr lang="en-US" altLang="ko-KR" sz="1200"/>
                <a:t>.</a:t>
              </a:r>
              <a:endParaRPr lang="en-US" altLang="ko-KR" sz="1200" b="1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81751" y="3170454"/>
            <a:ext cx="3393850" cy="350656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7517632" y="3033446"/>
            <a:ext cx="3740918" cy="382455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232589" y="2879244"/>
            <a:ext cx="7296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1-1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4332" y="987405"/>
            <a:ext cx="11178852" cy="55383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스토리보드(중요 쪽지함)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94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21332" y="2465065"/>
            <a:ext cx="324984" cy="30330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321373" y="2161591"/>
            <a:ext cx="456242" cy="4177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 b="1">
                <a:solidFill>
                  <a:srgbClr val="0000FF"/>
                </a:solidFill>
              </a:rPr>
              <a:t>1)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707957" y="4443731"/>
            <a:ext cx="4148138" cy="1488598"/>
            <a:chOff x="3239535" y="987406"/>
            <a:chExt cx="4085042" cy="1568678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258589" y="1480006"/>
              <a:ext cx="3998255" cy="1076078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277635" y="987406"/>
              <a:ext cx="787151" cy="552451"/>
              <a:chOff x="9205913" y="1890712"/>
              <a:chExt cx="787151" cy="552450"/>
            </a:xfrm>
          </p:grpSpPr>
          <p:sp>
            <p:nvSpPr>
              <p:cNvPr id="34" name="타원형 설명선 33"/>
              <p:cNvSpPr/>
              <p:nvPr/>
            </p:nvSpPr>
            <p:spPr>
              <a:xfrm>
                <a:off x="9205913" y="1890712"/>
                <a:ext cx="787151" cy="552450"/>
              </a:xfrm>
              <a:prstGeom prst="wedgeEllipseCallout">
                <a:avLst>
                  <a:gd name="adj1" fmla="val 63647"/>
                  <a:gd name="adj2" fmla="val 4406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순서도: 수행의 시작/종료 34"/>
              <p:cNvSpPr/>
              <p:nvPr/>
            </p:nvSpPr>
            <p:spPr>
              <a:xfrm rot="4884254">
                <a:off x="9403886" y="1987177"/>
                <a:ext cx="342639" cy="170447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9532343" y="2277188"/>
                <a:ext cx="171450" cy="1238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239535" y="1501695"/>
              <a:ext cx="4085042" cy="1024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r>
                <a:rPr lang="en-US" altLang="ko-KR" sz="1200" b="1">
                  <a:solidFill>
                    <a:srgbClr val="0000FF"/>
                  </a:solidFill>
                </a:rPr>
                <a:t>1)</a:t>
              </a:r>
              <a:r>
                <a:rPr lang="ko-KR" altLang="en-US" sz="1200" b="1">
                  <a:solidFill>
                    <a:srgbClr val="0000FF"/>
                  </a:solidFill>
                </a:rPr>
                <a:t> </a:t>
              </a:r>
              <a:r>
                <a:rPr lang="ko-KR" altLang="en-US" sz="1200"/>
                <a:t>클릭시 중요 쪽지를 해제합니다</a:t>
              </a:r>
              <a:r>
                <a:rPr lang="en-US" altLang="ko-KR" sz="1200"/>
                <a:t>.</a:t>
              </a:r>
            </a:p>
            <a:p>
              <a:pPr>
                <a:defRPr lang="ko-KR" altLang="en-US"/>
              </a:pPr>
              <a:r>
                <a:rPr lang="en-US" altLang="ko-KR" sz="1200" b="1">
                  <a:solidFill>
                    <a:srgbClr val="0000FF"/>
                  </a:solidFill>
                </a:rPr>
                <a:t>2)</a:t>
              </a:r>
              <a:r>
                <a:rPr lang="ko-KR" altLang="en-US" sz="1200" b="1">
                  <a:solidFill>
                    <a:srgbClr val="0000FF"/>
                  </a:solidFill>
                </a:rPr>
                <a:t> </a:t>
              </a:r>
              <a:r>
                <a:rPr lang="ko-KR" altLang="en-US" sz="1200"/>
                <a:t>쪽지를 중요 쪽지로 설정한 경우 라벨이 붙습니다</a:t>
              </a:r>
              <a:r>
                <a:rPr lang="en-US" altLang="ko-KR" sz="1200"/>
                <a:t>.</a:t>
              </a:r>
              <a:endParaRPr lang="en-US" altLang="ko-KR" sz="1200" b="1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862856" y="2465065"/>
            <a:ext cx="457809" cy="419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</a:rPr>
              <a:t>2</a:t>
            </a:r>
            <a:r>
              <a:rPr lang="ko-KR" altLang="en-US" sz="2200" b="1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49526" y="2833258"/>
            <a:ext cx="324984" cy="16161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4332" y="970077"/>
            <a:ext cx="11178852" cy="55798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스토리보드(휴지통)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95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21332" y="2465065"/>
            <a:ext cx="324984" cy="30330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357420" y="2161591"/>
            <a:ext cx="413891" cy="4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b="1">
                <a:solidFill>
                  <a:srgbClr val="0000FF"/>
                </a:solidFill>
              </a:rPr>
              <a:t>1)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018350" y="3760002"/>
            <a:ext cx="4615632" cy="2541838"/>
            <a:chOff x="3239535" y="987406"/>
            <a:chExt cx="4085042" cy="1941358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258589" y="1480006"/>
              <a:ext cx="3998255" cy="1076078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277635" y="987406"/>
              <a:ext cx="787151" cy="552451"/>
              <a:chOff x="9205913" y="1890712"/>
              <a:chExt cx="787151" cy="552450"/>
            </a:xfrm>
          </p:grpSpPr>
          <p:sp>
            <p:nvSpPr>
              <p:cNvPr id="34" name="타원형 설명선 33"/>
              <p:cNvSpPr/>
              <p:nvPr/>
            </p:nvSpPr>
            <p:spPr>
              <a:xfrm>
                <a:off x="9205913" y="1890712"/>
                <a:ext cx="787151" cy="552450"/>
              </a:xfrm>
              <a:prstGeom prst="wedgeEllipseCallout">
                <a:avLst>
                  <a:gd name="adj1" fmla="val 63647"/>
                  <a:gd name="adj2" fmla="val 4406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순서도: 수행의 시작/종료 34"/>
              <p:cNvSpPr/>
              <p:nvPr/>
            </p:nvSpPr>
            <p:spPr>
              <a:xfrm rot="4884254">
                <a:off x="9403886" y="1987177"/>
                <a:ext cx="342639" cy="170447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9532343" y="2277188"/>
                <a:ext cx="171450" cy="1238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239535" y="1501694"/>
              <a:ext cx="4085042" cy="1021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r>
                <a:rPr lang="en-US" altLang="ko-KR" sz="1200" b="1">
                  <a:solidFill>
                    <a:srgbClr val="0000FF"/>
                  </a:solidFill>
                </a:rPr>
                <a:t>1)</a:t>
              </a:r>
              <a:r>
                <a:rPr lang="ko-KR" altLang="en-US" sz="1200" b="1">
                  <a:solidFill>
                    <a:srgbClr val="0000FF"/>
                  </a:solidFill>
                </a:rPr>
                <a:t> </a:t>
              </a:r>
              <a:r>
                <a:rPr lang="ko-KR" altLang="en-US" sz="1200"/>
                <a:t>되돌리기</a:t>
              </a:r>
              <a:r>
                <a:rPr lang="en-US" altLang="ko-KR" sz="1200"/>
                <a:t> / </a:t>
              </a:r>
              <a:r>
                <a:rPr lang="ko-KR" altLang="en-US" sz="1200"/>
                <a:t>완전 삭제</a:t>
              </a:r>
              <a:r>
                <a:rPr lang="en-US" altLang="ko-KR" sz="1200"/>
                <a:t> / </a:t>
              </a:r>
              <a:r>
                <a:rPr lang="ko-KR" altLang="en-US" sz="1200"/>
                <a:t>휴지통 카테고리 선택</a:t>
              </a:r>
            </a:p>
            <a:p>
              <a:pPr marL="171450" indent="-171450">
                <a:buFontTx/>
                <a:buChar char="-"/>
                <a:defRPr lang="ko-KR" altLang="en-US"/>
              </a:pPr>
              <a:r>
                <a:rPr lang="ko-KR" altLang="en-US" sz="1200">
                  <a:solidFill>
                    <a:schemeClr val="tx1"/>
                  </a:solidFill>
                </a:rPr>
                <a:t>되돌리기 버튼 클릭 시 체크된 쪽지를 쪽지함으로 되돌립니다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  <a:p>
              <a:pPr marL="171450" indent="-171450">
                <a:buFontTx/>
                <a:buChar char="-"/>
                <a:defRPr lang="ko-KR" altLang="en-US"/>
              </a:pPr>
              <a:r>
                <a:rPr lang="ko-KR" altLang="en-US" sz="1200">
                  <a:solidFill>
                    <a:schemeClr val="tx1"/>
                  </a:solidFill>
                </a:rPr>
                <a:t>완전 삭제 버튼 클릭 시 체크된 쪽지를 완전히 삭제합니다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  <a:p>
              <a:pPr marL="171450" indent="-171450">
                <a:buFontTx/>
                <a:buChar char="-"/>
                <a:defRPr lang="ko-KR" altLang="en-US"/>
              </a:pPr>
              <a:r>
                <a:rPr lang="ko-KR" altLang="en-US" sz="1200">
                  <a:solidFill>
                    <a:schemeClr val="tx1"/>
                  </a:solidFill>
                </a:rPr>
                <a:t>카테고리 클릭 시 해당 카테고리의 쪽지를 보여줍니다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4354533" y="2461871"/>
            <a:ext cx="1115920" cy="335071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46316" y="2465065"/>
            <a:ext cx="324984" cy="30330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793" y="996998"/>
            <a:ext cx="10812236" cy="537504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스토리보드(메신저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홈 화면)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96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322138" y="2437876"/>
            <a:ext cx="565385" cy="293563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1067264" y="2188186"/>
            <a:ext cx="452926" cy="4197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 b="1">
                <a:solidFill>
                  <a:srgbClr val="0000FF"/>
                </a:solidFill>
              </a:rPr>
              <a:t>1)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333866" y="1948323"/>
            <a:ext cx="2898273" cy="1813412"/>
            <a:chOff x="3239535" y="987405"/>
            <a:chExt cx="2898273" cy="181341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258589" y="1480006"/>
              <a:ext cx="2879219" cy="1207380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277635" y="987405"/>
              <a:ext cx="1038224" cy="657225"/>
              <a:chOff x="9205913" y="1890712"/>
              <a:chExt cx="1038224" cy="657224"/>
            </a:xfrm>
          </p:grpSpPr>
          <p:sp>
            <p:nvSpPr>
              <p:cNvPr id="34" name="타원형 설명선 33"/>
              <p:cNvSpPr/>
              <p:nvPr/>
            </p:nvSpPr>
            <p:spPr>
              <a:xfrm>
                <a:off x="9205913" y="1890712"/>
                <a:ext cx="1038224" cy="657224"/>
              </a:xfrm>
              <a:prstGeom prst="wedgeEllipseCallout">
                <a:avLst>
                  <a:gd name="adj1" fmla="val 63647"/>
                  <a:gd name="adj2" fmla="val 4406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순서도: 수행의 시작/종료 34"/>
              <p:cNvSpPr/>
              <p:nvPr/>
            </p:nvSpPr>
            <p:spPr>
              <a:xfrm rot="4884254">
                <a:off x="9572754" y="2029326"/>
                <a:ext cx="342639" cy="170447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9701211" y="2319337"/>
                <a:ext cx="171450" cy="1238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239535" y="1585100"/>
              <a:ext cx="2867980" cy="120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r>
                <a:rPr lang="en-US" altLang="ko-KR" sz="1300" b="1">
                  <a:solidFill>
                    <a:srgbClr val="0000FF"/>
                  </a:solidFill>
                </a:rPr>
                <a:t>1)</a:t>
              </a:r>
              <a:r>
                <a:rPr lang="ko-KR" altLang="en-US" sz="1300"/>
                <a:t>  메신저 버튼 클릭 시</a:t>
              </a:r>
            </a:p>
            <a:p>
              <a:pPr>
                <a:defRPr lang="ko-KR" altLang="en-US"/>
              </a:pPr>
              <a:r>
                <a:rPr lang="en-US" altLang="ko-KR" sz="1300" b="1"/>
                <a:t>    </a:t>
              </a:r>
              <a:r>
                <a:rPr lang="ko-KR" altLang="en-US" sz="1300"/>
                <a:t>메신저창을 띄웁니다</a:t>
              </a:r>
              <a:r>
                <a:rPr lang="en-US" altLang="ko-KR" sz="1300"/>
                <a:t>.</a:t>
              </a:r>
            </a:p>
            <a:p>
              <a:pPr>
                <a:defRPr lang="ko-KR" altLang="en-US"/>
              </a:pPr>
              <a:endParaRPr lang="ko-KR" altLang="en-US" sz="1300" b="1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3980" y="1210246"/>
            <a:ext cx="8556334" cy="543505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스토리보드(메신저 추가 화면)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97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921658" y="2786225"/>
            <a:ext cx="2606822" cy="610173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660598" y="1614029"/>
            <a:ext cx="5403471" cy="508237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9428555" y="1934711"/>
            <a:ext cx="2582228" cy="4043031"/>
            <a:chOff x="9752648" y="1950243"/>
            <a:chExt cx="2439352" cy="4662488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9428555" y="2099569"/>
            <a:ext cx="2622132" cy="3232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endParaRPr lang="en-US" altLang="ko-KR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 </a:t>
            </a:r>
            <a:r>
              <a:rPr lang="ko-KR" altLang="en-US" sz="1300"/>
              <a:t>대화 시작은 어떻게 하나요</a:t>
            </a:r>
            <a:r>
              <a:rPr lang="en-US" altLang="ko-KR" sz="1300"/>
              <a:t>?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</a:t>
            </a:r>
            <a:r>
              <a:rPr lang="ko-KR" altLang="en-US" sz="1300"/>
              <a:t>대화 추가 버튼을 클릭 후</a:t>
            </a:r>
          </a:p>
          <a:p>
            <a:pPr>
              <a:defRPr lang="ko-KR" altLang="en-US"/>
            </a:pPr>
            <a:r>
              <a:rPr lang="en-US" altLang="ko-KR" sz="1300"/>
              <a:t> </a:t>
            </a:r>
            <a:r>
              <a:rPr lang="ko-KR" altLang="en-US" sz="1300"/>
              <a:t>우측 대화 하기 창에서</a:t>
            </a:r>
          </a:p>
          <a:p>
            <a:pPr>
              <a:defRPr lang="ko-KR" altLang="en-US"/>
            </a:pPr>
            <a:r>
              <a:rPr lang="en-US" altLang="ko-KR" sz="1300"/>
              <a:t> </a:t>
            </a:r>
            <a:r>
              <a:rPr lang="ko-KR" altLang="en-US" sz="1300"/>
              <a:t>상대를 선택한 뒤 대화 시작을</a:t>
            </a:r>
          </a:p>
          <a:p>
            <a:pPr>
              <a:defRPr lang="ko-KR" altLang="en-US"/>
            </a:pPr>
            <a:r>
              <a:rPr lang="en-US" altLang="ko-KR" sz="1300"/>
              <a:t> </a:t>
            </a:r>
            <a:r>
              <a:rPr lang="ko-KR" altLang="en-US" sz="1300"/>
              <a:t>클릭하면 대화가 시작됩니다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5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200"/>
              <a:t> 사용자 검색은 어떻게 하나요</a:t>
            </a:r>
            <a:r>
              <a:rPr lang="en-US" altLang="ko-KR" sz="1200"/>
              <a:t>?</a:t>
            </a:r>
          </a:p>
          <a:p>
            <a:pPr>
              <a:defRPr lang="ko-KR" altLang="en-US"/>
            </a:pPr>
            <a:endParaRPr lang="en-US" altLang="ko-KR" sz="1500" b="1">
              <a:solidFill>
                <a:srgbClr val="FF0000"/>
              </a:solidFill>
            </a:endParaRPr>
          </a:p>
          <a:p>
            <a:pPr>
              <a:defRPr lang="ko-KR" altLang="en-US"/>
            </a:pPr>
            <a:r>
              <a:rPr lang="en-US" altLang="ko-KR" sz="15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r>
              <a:rPr lang="ko-KR" altLang="en-US" sz="1300"/>
              <a:t>검색창에 사용자 아이디</a:t>
            </a:r>
            <a:r>
              <a:rPr lang="en-US" altLang="ko-KR" sz="1300"/>
              <a:t>,</a:t>
            </a:r>
          </a:p>
          <a:p>
            <a:pPr>
              <a:defRPr lang="ko-KR" altLang="en-US"/>
            </a:pPr>
            <a:r>
              <a:rPr lang="en-US" altLang="ko-KR" sz="1300" b="1">
                <a:solidFill>
                  <a:srgbClr val="0000FF"/>
                </a:solidFill>
              </a:rPr>
              <a:t> </a:t>
            </a:r>
            <a:r>
              <a:rPr lang="ko-KR" altLang="en-US" sz="1300"/>
              <a:t>사용자 이름</a:t>
            </a:r>
            <a:r>
              <a:rPr lang="en-US" altLang="ko-KR" sz="1300"/>
              <a:t>, </a:t>
            </a:r>
            <a:r>
              <a:rPr lang="ko-KR" altLang="en-US" sz="1300"/>
              <a:t>직급을 입력하면</a:t>
            </a:r>
          </a:p>
          <a:p>
            <a:pPr>
              <a:defRPr lang="ko-KR" altLang="en-US"/>
            </a:pPr>
            <a:r>
              <a:rPr lang="en-US" altLang="ko-KR" sz="1300"/>
              <a:t> </a:t>
            </a:r>
            <a:r>
              <a:rPr lang="ko-KR" altLang="en-US" sz="1300"/>
              <a:t>해당되는 사용자가 검색됩니다</a:t>
            </a:r>
            <a:r>
              <a:rPr lang="en-US" altLang="ko-KR" sz="1300"/>
              <a:t>.</a:t>
            </a:r>
            <a:endParaRPr lang="ko-KR" altLang="en-US" sz="1300" b="1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3980" y="1210246"/>
            <a:ext cx="8556334" cy="543505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스토리보드(메신저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–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대화 화면)</a:t>
            </a: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sz="100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98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774844" y="4085969"/>
            <a:ext cx="2885754" cy="637033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58839" y="2518610"/>
            <a:ext cx="5205230" cy="345913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782133" y="6118018"/>
            <a:ext cx="3358642" cy="37506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262310" y="1000996"/>
            <a:ext cx="2735470" cy="4426681"/>
            <a:chOff x="3018350" y="3760002"/>
            <a:chExt cx="2473344" cy="4426681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3039879" y="4404968"/>
              <a:ext cx="2451815" cy="378171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타원형 설명선 15"/>
            <p:cNvSpPr/>
            <p:nvPr/>
          </p:nvSpPr>
          <p:spPr>
            <a:xfrm>
              <a:off x="3061399" y="3760002"/>
              <a:ext cx="889391" cy="723329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순서도: 수행의 시작/종료 16"/>
            <p:cNvSpPr/>
            <p:nvPr/>
          </p:nvSpPr>
          <p:spPr>
            <a:xfrm rot="4884254">
              <a:off x="3254347" y="3901596"/>
              <a:ext cx="448621" cy="192586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3430228" y="4266019"/>
              <a:ext cx="193719" cy="1621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18350" y="4433367"/>
              <a:ext cx="2473344" cy="2448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endParaRPr lang="en-US" altLang="ko-KR" sz="1700" b="1"/>
            </a:p>
            <a:p>
              <a:pPr>
                <a:defRPr lang="ko-KR" altLang="en-US"/>
              </a:pPr>
              <a:r>
                <a:rPr lang="ko-KR" altLang="en-US" sz="1300">
                  <a:solidFill>
                    <a:schemeClr val="tx1"/>
                  </a:solidFill>
                </a:rPr>
                <a:t>좌측 채팅 목록에서 채팅방을</a:t>
              </a:r>
            </a:p>
            <a:p>
              <a:pPr>
                <a:defRPr lang="ko-KR" altLang="en-US"/>
              </a:pPr>
              <a:r>
                <a:rPr lang="ko-KR" altLang="en-US" sz="1300"/>
                <a:t>선택할 경우 새로운메시지 알림이 사라지고 우측 화면에는 대화내용이 표시됩니다</a:t>
              </a:r>
              <a:r>
                <a:rPr lang="en-US" altLang="ko-KR" sz="1300"/>
                <a:t>.</a:t>
              </a:r>
            </a:p>
            <a:p>
              <a:pPr>
                <a:defRPr lang="ko-KR" altLang="en-US"/>
              </a:pPr>
              <a:endParaRPr lang="en-US" altLang="ko-KR" sz="1300">
                <a:solidFill>
                  <a:schemeClr val="tx1"/>
                </a:solidFill>
              </a:endParaRPr>
            </a:p>
            <a:p>
              <a:pPr>
                <a:defRPr lang="ko-KR" altLang="en-US"/>
              </a:pPr>
              <a:r>
                <a:rPr lang="ko-KR" altLang="en-US" sz="1300"/>
                <a:t>채팅 입력은 우측 하단 채팅바에 메시지를 입력 후 엔터키를 누를시</a:t>
              </a:r>
            </a:p>
            <a:p>
              <a:pPr>
                <a:defRPr lang="ko-KR" altLang="en-US"/>
              </a:pPr>
              <a:r>
                <a:rPr lang="ko-KR" altLang="en-US" sz="1300">
                  <a:solidFill>
                    <a:schemeClr val="tx1"/>
                  </a:solidFill>
                </a:rPr>
                <a:t>채팅 메시지가 전송됩니다</a:t>
              </a:r>
              <a:r>
                <a:rPr lang="en-US" altLang="ko-KR" sz="1300">
                  <a:solidFill>
                    <a:schemeClr val="tx1"/>
                  </a:solidFill>
                </a:rPr>
                <a:t>.</a:t>
              </a:r>
              <a:endParaRPr lang="ko-KR" altLang="en-US" sz="13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73975" y="1190150"/>
            <a:ext cx="8556350" cy="543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/>
          <p:nvPr/>
        </p:nvPicPr>
        <p:blipFill rotWithShape="1">
          <a:blip r:embed="rId4" cstate="print">
            <a:alphaModFix/>
          </a:blip>
          <a:srcRect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1727201" y="151464"/>
            <a:ext cx="7980686" cy="11541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lang="ko-KR" altLang="en-US"/>
            </a:pPr>
            <a:r>
              <a:rPr lang="ko-KR" sz="3600" b="1">
                <a:solidFill>
                  <a:schemeClr val="lt1"/>
                </a:solidFill>
                <a:latin typeface="Adobe Song Std L"/>
                <a:ea typeface="Adobe Song Std L"/>
              </a:rPr>
              <a:t>스토리보드(메신저 – 채팅 참여 목록)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24332" y="534435"/>
            <a:ext cx="971796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sz="3200" b="0" i="0" u="none" strike="noStrike" cap="none">
                <a:solidFill>
                  <a:srgbClr val="595959"/>
                </a:solidFill>
                <a:latin typeface="Adobe Song Std L"/>
                <a:ea typeface="Adobe Song Std L"/>
                <a:cs typeface="Arial"/>
                <a:sym typeface="Arial"/>
              </a:rPr>
              <a:t>99</a:t>
            </a:r>
          </a:p>
        </p:txBody>
      </p:sp>
      <p:cxnSp>
        <p:nvCxnSpPr>
          <p:cNvPr id="88" name="Shape 88"/>
          <p:cNvCxnSpPr/>
          <p:nvPr/>
        </p:nvCxnSpPr>
        <p:spPr>
          <a:xfrm rot="10800000">
            <a:off x="1727201" y="1459827"/>
            <a:ext cx="6342742" cy="1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/>
          </a:ln>
        </p:spPr>
      </p:cxnSp>
      <p:sp>
        <p:nvSpPr>
          <p:cNvPr id="89" name="Shape 89"/>
          <p:cNvSpPr/>
          <p:nvPr/>
        </p:nvSpPr>
        <p:spPr>
          <a:xfrm>
            <a:off x="8646700" y="1659550"/>
            <a:ext cx="502800" cy="504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Shape 90"/>
          <p:cNvGrpSpPr/>
          <p:nvPr/>
        </p:nvGrpSpPr>
        <p:grpSpPr>
          <a:xfrm>
            <a:off x="8891444" y="2517471"/>
            <a:ext cx="2735607" cy="3150966"/>
            <a:chOff x="3018350" y="3760002"/>
            <a:chExt cx="2473424" cy="3150966"/>
          </a:xfrm>
        </p:grpSpPr>
        <p:sp>
          <p:nvSpPr>
            <p:cNvPr id="91" name="Shape 91"/>
            <p:cNvSpPr/>
            <p:nvPr/>
          </p:nvSpPr>
          <p:spPr>
            <a:xfrm>
              <a:off x="3039874" y="4404963"/>
              <a:ext cx="2451900" cy="17211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3061399" y="3760002"/>
              <a:ext cx="889391" cy="723329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rot="4884254">
              <a:off x="3254347" y="3901596"/>
              <a:ext cx="448621" cy="192586"/>
            </a:xfrm>
            <a:prstGeom prst="flowChartTerminator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3430228" y="4266019"/>
              <a:ext cx="193719" cy="162125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 txBox="1"/>
            <p:nvPr/>
          </p:nvSpPr>
          <p:spPr>
            <a:xfrm>
              <a:off x="3018350" y="4433367"/>
              <a:ext cx="2473344" cy="24776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7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r>
                <a:rPr lang="ko-KR" sz="17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SIS</a:t>
              </a: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의 한마디 :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r>
                <a:rPr lang="ko-KR" sz="1300">
                  <a:solidFill>
                    <a:schemeClr val="dk1"/>
                  </a:solidFill>
                </a:rPr>
                <a:t>채팅방의 우측 상단 메뉴를 통해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r>
                <a:rPr lang="ko-KR" sz="1300">
                  <a:solidFill>
                    <a:schemeClr val="dk1"/>
                  </a:solidFill>
                </a:rPr>
                <a:t>채팅에 참여한 회원을 볼 수 있습니다.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11625" y="1210250"/>
            <a:ext cx="8518700" cy="541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/>
          <p:nvPr/>
        </p:nvPicPr>
        <p:blipFill rotWithShape="1">
          <a:blip r:embed="rId4" cstate="print">
            <a:alphaModFix/>
          </a:blip>
          <a:srcRect/>
          <a:stretch>
            <a:fillRect/>
          </a:stretch>
        </p:blipFill>
        <p:spPr>
          <a:xfrm>
            <a:off x="116115" y="151464"/>
            <a:ext cx="1611086" cy="167188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>
            <a:off x="1727201" y="151464"/>
            <a:ext cx="7980600" cy="1154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스토리보드(메신저 –</a:t>
            </a:r>
            <a:r>
              <a:rPr lang="ko-KR" sz="3600" b="1">
                <a:solidFill>
                  <a:schemeClr val="lt1"/>
                </a:solidFill>
              </a:rPr>
              <a:t> 채팅 참여 목록</a:t>
            </a:r>
            <a:r>
              <a:rPr lang="ko-KR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24332" y="534435"/>
            <a:ext cx="971700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sz="3200" b="0" i="0" u="none" strike="noStrike" cap="none">
                <a:solidFill>
                  <a:srgbClr val="595959"/>
                </a:solidFill>
                <a:latin typeface="Adobe Song Std L"/>
                <a:ea typeface="Adobe Song Std L"/>
                <a:cs typeface="Arial"/>
                <a:sym typeface="Arial"/>
              </a:rPr>
              <a:t>100</a:t>
            </a:r>
          </a:p>
        </p:txBody>
      </p:sp>
      <p:cxnSp>
        <p:nvCxnSpPr>
          <p:cNvPr id="104" name="Shape 104"/>
          <p:cNvCxnSpPr/>
          <p:nvPr/>
        </p:nvCxnSpPr>
        <p:spPr>
          <a:xfrm rot="10800000">
            <a:off x="1727343" y="1459828"/>
            <a:ext cx="63426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/>
          </a:ln>
        </p:spPr>
      </p:cxnSp>
      <p:sp>
        <p:nvSpPr>
          <p:cNvPr id="105" name="Shape 105"/>
          <p:cNvSpPr/>
          <p:nvPr/>
        </p:nvSpPr>
        <p:spPr>
          <a:xfrm>
            <a:off x="6106425" y="2270775"/>
            <a:ext cx="3123900" cy="231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6106426" y="4659080"/>
            <a:ext cx="3123900" cy="1962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Shape 107"/>
          <p:cNvGrpSpPr/>
          <p:nvPr/>
        </p:nvGrpSpPr>
        <p:grpSpPr>
          <a:xfrm>
            <a:off x="9230319" y="1660221"/>
            <a:ext cx="2735607" cy="3151065"/>
            <a:chOff x="3018350" y="3760002"/>
            <a:chExt cx="2473424" cy="3151065"/>
          </a:xfrm>
        </p:grpSpPr>
        <p:sp>
          <p:nvSpPr>
            <p:cNvPr id="108" name="Shape 108"/>
            <p:cNvSpPr/>
            <p:nvPr/>
          </p:nvSpPr>
          <p:spPr>
            <a:xfrm>
              <a:off x="3039874" y="4404963"/>
              <a:ext cx="2451900" cy="17211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3061399" y="3760002"/>
              <a:ext cx="889500" cy="723300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 rot="4884103">
              <a:off x="3254376" y="3901591"/>
              <a:ext cx="448598" cy="192567"/>
            </a:xfrm>
            <a:prstGeom prst="flowChartTerminator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3430228" y="4266019"/>
              <a:ext cx="193800" cy="162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3018350" y="4433367"/>
              <a:ext cx="2473200" cy="2477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7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r>
                <a:rPr lang="ko-KR" sz="17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SIS</a:t>
              </a: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의 한마디 :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r>
                <a:rPr lang="ko-KR" sz="1300">
                  <a:solidFill>
                    <a:schemeClr val="dk1"/>
                  </a:solidFill>
                </a:rPr>
                <a:t>채팅 참여자 목록에서 사용자를 클릭하게 되면 아래 카드형식으로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r>
                <a:rPr lang="ko-KR" sz="1300">
                  <a:solidFill>
                    <a:schemeClr val="dk1"/>
                  </a:solidFill>
                </a:rPr>
                <a:t>사용자 정보가 나타납니다.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벤치마킹(스케쥴러)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다우오피스(</a:t>
            </a:r>
            <a:r>
              <a:rPr lang="ko-KR" altLang="ko-KR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ww.daouoffice.c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om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6128" y="1621009"/>
            <a:ext cx="6467465" cy="4931747"/>
          </a:xfrm>
          <a:prstGeom prst="rect">
            <a:avLst/>
          </a:prstGeom>
        </p:spPr>
      </p:pic>
      <p:pic>
        <p:nvPicPr>
          <p:cNvPr id="8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05651" y="2340613"/>
            <a:ext cx="806703" cy="8067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241726" y="2559298"/>
            <a:ext cx="2736789" cy="5439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일정등록 방식과 캘린더 형식 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벤치마킹</a:t>
            </a:r>
          </a:p>
        </p:txBody>
      </p:sp>
      <p:pic>
        <p:nvPicPr>
          <p:cNvPr id="17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05651" y="3183381"/>
            <a:ext cx="806703" cy="806703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8241726" y="3402066"/>
            <a:ext cx="2927289" cy="5393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일정등록 시 상황에 따라 바뀌는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색깔 아이디어를 인용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/>
          <p:nvPr/>
        </p:nvPicPr>
        <p:blipFill rotWithShape="1">
          <a:blip r:embed="rId3" cstate="print">
            <a:alphaModFix/>
          </a:blip>
          <a:srcRect/>
          <a:stretch>
            <a:fillRect/>
          </a:stretch>
        </p:blipFill>
        <p:spPr>
          <a:xfrm>
            <a:off x="116115" y="151464"/>
            <a:ext cx="1611086" cy="167188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>
            <a:off x="1727201" y="151464"/>
            <a:ext cx="7980600" cy="1154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스토리보드(</a:t>
            </a:r>
            <a:r>
              <a:rPr lang="ko-KR" altLang="en-US" sz="3600" b="1">
                <a:solidFill>
                  <a:schemeClr val="lt1"/>
                </a:solidFill>
              </a:rPr>
              <a:t>모바일 버전</a:t>
            </a:r>
            <a:r>
              <a:rPr lang="ko-KR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24332" y="534435"/>
            <a:ext cx="971700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sz="3200" b="0" i="0" u="none" strike="noStrike" cap="none">
                <a:solidFill>
                  <a:srgbClr val="595959"/>
                </a:solidFill>
                <a:latin typeface="Adobe Song Std L"/>
                <a:ea typeface="Adobe Song Std L"/>
                <a:cs typeface="Arial"/>
                <a:sym typeface="Arial"/>
              </a:rPr>
              <a:t>101</a:t>
            </a:r>
          </a:p>
        </p:txBody>
      </p:sp>
      <p:cxnSp>
        <p:nvCxnSpPr>
          <p:cNvPr id="104" name="Shape 104"/>
          <p:cNvCxnSpPr/>
          <p:nvPr/>
        </p:nvCxnSpPr>
        <p:spPr>
          <a:xfrm rot="10800000">
            <a:off x="1727343" y="1459828"/>
            <a:ext cx="63426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/>
          </a:ln>
        </p:spPr>
      </p:cxnSp>
      <p:grpSp>
        <p:nvGrpSpPr>
          <p:cNvPr id="107" name="Shape 107"/>
          <p:cNvGrpSpPr/>
          <p:nvPr/>
        </p:nvGrpSpPr>
        <p:grpSpPr>
          <a:xfrm>
            <a:off x="9230318" y="1660221"/>
            <a:ext cx="2735607" cy="3151065"/>
            <a:chOff x="3018350" y="3760002"/>
            <a:chExt cx="2473424" cy="3151065"/>
          </a:xfrm>
        </p:grpSpPr>
        <p:sp>
          <p:nvSpPr>
            <p:cNvPr id="108" name="Shape 108"/>
            <p:cNvSpPr/>
            <p:nvPr/>
          </p:nvSpPr>
          <p:spPr>
            <a:xfrm>
              <a:off x="3039874" y="4404963"/>
              <a:ext cx="2451900" cy="17211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3061399" y="3760002"/>
              <a:ext cx="889500" cy="723300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 rot="4884103">
              <a:off x="3254376" y="3901591"/>
              <a:ext cx="448598" cy="192567"/>
            </a:xfrm>
            <a:prstGeom prst="flowChartTerminator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3430228" y="4266019"/>
              <a:ext cx="193800" cy="162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3018350" y="4433367"/>
              <a:ext cx="2473200" cy="2477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7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r>
                <a:rPr lang="ko-KR" sz="17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SIS</a:t>
              </a: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의 한마디 :</a:t>
              </a:r>
              <a:r>
                <a:rPr lang="ko-KR" altLang="en-US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alt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r>
                <a:rPr lang="en-US" altLang="ko-KR" sz="150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SIS</a:t>
              </a:r>
              <a:r>
                <a:rPr lang="ko-KR" altLang="en-US" sz="150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는 모바일 화면에서도 구동이 가능하며, 크기에따라 동적으로 작동합니다.</a:t>
              </a:r>
              <a:endParaRPr lang="ko-KR" altLang="en-US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67187" y="1486612"/>
            <a:ext cx="3857624" cy="5273467"/>
          </a:xfrm>
          <a:prstGeom prst="rect">
            <a:avLst/>
          </a:prstGeom>
        </p:spPr>
      </p:pic>
      <p:sp>
        <p:nvSpPr>
          <p:cNvPr id="114" name="Shape 105"/>
          <p:cNvSpPr/>
          <p:nvPr/>
        </p:nvSpPr>
        <p:spPr>
          <a:xfrm>
            <a:off x="7344607" y="2137247"/>
            <a:ext cx="523730" cy="411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그림 31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7740846" y="2273402"/>
            <a:ext cx="703274" cy="638468"/>
          </a:xfrm>
          <a:prstGeom prst="rect">
            <a:avLst/>
          </a:prstGeom>
          <a:ln>
            <a:noFill/>
          </a:ln>
        </p:spPr>
      </p:pic>
      <p:sp>
        <p:nvSpPr>
          <p:cNvPr id="116" name="모서리가 둥근 사각형 설명선 8"/>
          <p:cNvSpPr/>
          <p:nvPr/>
        </p:nvSpPr>
        <p:spPr>
          <a:xfrm>
            <a:off x="8121358" y="4230034"/>
            <a:ext cx="2455306" cy="510369"/>
          </a:xfrm>
          <a:prstGeom prst="wedgeRoundRectCallout">
            <a:avLst>
              <a:gd name="adj1" fmla="val -62694"/>
              <a:gd name="adj2" fmla="val -36844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클릭 시 아래 메뉴 선택창이 뜸</a:t>
            </a:r>
          </a:p>
        </p:txBody>
      </p:sp>
      <p:sp>
        <p:nvSpPr>
          <p:cNvPr id="117" name="Shape 105"/>
          <p:cNvSpPr/>
          <p:nvPr/>
        </p:nvSpPr>
        <p:spPr>
          <a:xfrm>
            <a:off x="4123199" y="2627920"/>
            <a:ext cx="3933147" cy="253854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/>
          <p:nvPr/>
        </p:nvPicPr>
        <p:blipFill rotWithShape="1">
          <a:blip r:embed="rId3" cstate="print">
            <a:alphaModFix/>
          </a:blip>
          <a:srcRect/>
          <a:stretch>
            <a:fillRect/>
          </a:stretch>
        </p:blipFill>
        <p:spPr>
          <a:xfrm>
            <a:off x="116115" y="151464"/>
            <a:ext cx="1611086" cy="167188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>
            <a:off x="1727201" y="151464"/>
            <a:ext cx="7980600" cy="1154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스토리보드(</a:t>
            </a:r>
            <a:r>
              <a:rPr lang="ko-KR" altLang="en-US" sz="3600" b="1">
                <a:solidFill>
                  <a:schemeClr val="lt1"/>
                </a:solidFill>
              </a:rPr>
              <a:t>모바일 버전</a:t>
            </a:r>
            <a:r>
              <a:rPr lang="ko-KR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24332" y="534435"/>
            <a:ext cx="971700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sz="3200" b="0" i="0" u="none" strike="noStrike" cap="none">
                <a:solidFill>
                  <a:srgbClr val="595959"/>
                </a:solidFill>
                <a:latin typeface="Adobe Song Std L"/>
                <a:ea typeface="Adobe Song Std L"/>
                <a:cs typeface="Arial"/>
                <a:sym typeface="Arial"/>
              </a:rPr>
              <a:t>102</a:t>
            </a:r>
          </a:p>
        </p:txBody>
      </p:sp>
      <p:cxnSp>
        <p:nvCxnSpPr>
          <p:cNvPr id="104" name="Shape 104"/>
          <p:cNvCxnSpPr/>
          <p:nvPr/>
        </p:nvCxnSpPr>
        <p:spPr>
          <a:xfrm rot="10800000">
            <a:off x="1727343" y="1459828"/>
            <a:ext cx="63426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/>
          </a:ln>
        </p:spPr>
      </p:cxn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0552" y="1308575"/>
            <a:ext cx="3857624" cy="5549425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41323" y="1326377"/>
            <a:ext cx="3857624" cy="5531622"/>
          </a:xfrm>
          <a:prstGeom prst="rect">
            <a:avLst/>
          </a:prstGeom>
        </p:spPr>
      </p:pic>
      <p:sp>
        <p:nvSpPr>
          <p:cNvPr id="115" name="Shape 105"/>
          <p:cNvSpPr/>
          <p:nvPr/>
        </p:nvSpPr>
        <p:spPr>
          <a:xfrm>
            <a:off x="4433696" y="5938346"/>
            <a:ext cx="523730" cy="411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그림 31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4749818" y="6021089"/>
            <a:ext cx="703274" cy="638468"/>
          </a:xfrm>
          <a:prstGeom prst="rect">
            <a:avLst/>
          </a:prstGeom>
          <a:ln>
            <a:noFill/>
          </a:ln>
        </p:spPr>
      </p:pic>
      <p:sp>
        <p:nvSpPr>
          <p:cNvPr id="118" name="오른쪽 화살표 20"/>
          <p:cNvSpPr/>
          <p:nvPr/>
        </p:nvSpPr>
        <p:spPr>
          <a:xfrm>
            <a:off x="5038991" y="4831459"/>
            <a:ext cx="1214036" cy="6572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5526" y="1548894"/>
            <a:ext cx="9906000" cy="35511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43000" y="1558702"/>
            <a:ext cx="4953000" cy="3543300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04035" y="2945481"/>
            <a:ext cx="20783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Myriad Pro Black SemiExt"/>
                <a:cs typeface="Levenim MT"/>
              </a:rPr>
              <a:t>Thank you</a:t>
            </a:r>
            <a:endParaRPr lang="en-US" altLang="ko-KR" sz="3200">
              <a:solidFill>
                <a:schemeClr val="bg1"/>
              </a:solidFill>
              <a:latin typeface="Myriad Pro Black SemiExt"/>
              <a:cs typeface="Levenim M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70710" y="2434623"/>
            <a:ext cx="16306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cs typeface="Levenim MT"/>
              </a:rPr>
              <a:t>FinalProj Powerpoint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07468" y="2686967"/>
            <a:ext cx="1887855" cy="2201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9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AppleGothic"/>
                <a:cs typeface="Levenim MT"/>
              </a:rPr>
              <a:t>POWERPOINT PROFESSIONAL</a:t>
            </a:r>
            <a:endParaRPr lang="en-US" altLang="ko-KR" sz="900" kern="0">
              <a:solidFill>
                <a:schemeClr val="bg1"/>
              </a:solidFill>
              <a:latin typeface="Kabel Bk BT"/>
              <a:ea typeface="AppleGothic"/>
              <a:cs typeface="Levenim MT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03512" y="306092"/>
            <a:ext cx="0" cy="63632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096408" y="4915976"/>
            <a:ext cx="23964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COPYRIGHT </a:t>
            </a:r>
            <a:r>
              <a:rPr lang="ko-KR" altLang="en-US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Ⓒ </a:t>
            </a: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ALL RIGHT RESERVED BY PAPATAFACTORY</a:t>
            </a:r>
            <a:endParaRPr lang="ko-KR" altLang="en-US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abel Bk BT"/>
              <a:ea typeface="Rix고딕 B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39049" y="1780146"/>
            <a:ext cx="6609502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60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Facet Ultra"/>
                <a:cs typeface="Levenim MT"/>
              </a:rPr>
              <a:t>S</a:t>
            </a:r>
            <a:r>
              <a:rPr lang="en-US" altLang="ko-KR" sz="60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Facet Ultra"/>
                <a:cs typeface="Levenim MT"/>
              </a:rPr>
              <a:t>tandard</a:t>
            </a:r>
          </a:p>
          <a:p>
            <a:pPr algn="ctr">
              <a:defRPr lang="ko-KR" altLang="en-US"/>
            </a:pPr>
            <a:r>
              <a:rPr lang="en-US" altLang="ko-KR" sz="60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Facet Ultra"/>
                <a:cs typeface="Levenim MT"/>
              </a:rPr>
              <a:t>				</a:t>
            </a:r>
            <a:r>
              <a:rPr lang="en-US" altLang="ko-KR" sz="60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Facet Ultra"/>
                <a:cs typeface="Levenim MT"/>
              </a:rPr>
              <a:t>I</a:t>
            </a:r>
            <a:r>
              <a:rPr lang="en-US" altLang="ko-KR" sz="6000" dirty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Facet Ultra"/>
                <a:cs typeface="Levenim MT"/>
              </a:rPr>
              <a:t>ntranet</a:t>
            </a:r>
            <a:r>
              <a:rPr lang="en-US" altLang="ko-KR" sz="60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Facet Ultra"/>
                <a:cs typeface="Levenim MT"/>
              </a:rPr>
              <a:t> </a:t>
            </a:r>
          </a:p>
          <a:p>
            <a:pPr algn="ctr">
              <a:defRPr lang="ko-KR" altLang="en-US"/>
            </a:pPr>
            <a:r>
              <a:rPr lang="en-US" altLang="ko-KR" sz="6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Facet Ultra"/>
                <a:cs typeface="Levenim MT"/>
              </a:rPr>
              <a:t>S</a:t>
            </a:r>
            <a:r>
              <a:rPr lang="en-US" altLang="ko-KR" sz="60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latin typeface="Facet Ultra"/>
                <a:cs typeface="Levenim MT"/>
              </a:rPr>
              <a:t>ystem</a:t>
            </a:r>
            <a:endParaRPr lang="en-US" altLang="ko-KR" sz="6000" dirty="0">
              <a:ln w="9525">
                <a:solidFill>
                  <a:schemeClr val="bg1">
                    <a:alpha val="0"/>
                  </a:schemeClr>
                </a:solidFill>
              </a:ln>
              <a:latin typeface="Facet Ultra"/>
              <a:cs typeface="Levenim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벤치마킹(쪽지)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아우데이타베이스(</a:t>
            </a:r>
            <a:r>
              <a:rPr lang="en-US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www.awdatabase.com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5221" y="1580072"/>
            <a:ext cx="6493735" cy="5013622"/>
          </a:xfrm>
          <a:prstGeom prst="rect">
            <a:avLst/>
          </a:prstGeom>
        </p:spPr>
      </p:pic>
      <p:pic>
        <p:nvPicPr>
          <p:cNvPr id="8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37796" y="3521020"/>
            <a:ext cx="806703" cy="8067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273871" y="3739705"/>
            <a:ext cx="2866568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쪽지함의 형식과 형태 벤치마킹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벤치마킹(자원관리)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SEGIO(http://demo.segio.com/segio/works/)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06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4765" y="1661288"/>
            <a:ext cx="6767263" cy="4665962"/>
          </a:xfrm>
          <a:prstGeom prst="rect">
            <a:avLst/>
          </a:prstGeom>
        </p:spPr>
      </p:pic>
      <p:pic>
        <p:nvPicPr>
          <p:cNvPr id="8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05651" y="2340613"/>
            <a:ext cx="806703" cy="8067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241727" y="2559298"/>
            <a:ext cx="2670113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캘린더 형식의 자원관리 참고</a:t>
            </a:r>
          </a:p>
        </p:txBody>
      </p:sp>
      <p:pic>
        <p:nvPicPr>
          <p:cNvPr id="12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05651" y="3019938"/>
            <a:ext cx="806703" cy="80670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8241726" y="3238623"/>
            <a:ext cx="3117788" cy="540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날짜를 누를때 자원예약 창이 뜨는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아이디어 벤치마킹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벤치마킹(사원관리)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SEGIO(http://demo.segio.com/segio/works/)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07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4743" y="1804634"/>
            <a:ext cx="6705200" cy="4459385"/>
          </a:xfrm>
          <a:prstGeom prst="rect">
            <a:avLst/>
          </a:prstGeom>
        </p:spPr>
      </p:pic>
      <p:pic>
        <p:nvPicPr>
          <p:cNvPr id="8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962988" y="3246700"/>
            <a:ext cx="806703" cy="8067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399065" y="3465385"/>
            <a:ext cx="2798526" cy="5427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게시판형식의 깔끔한 사원관리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폼 벤치마킹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0937" y="438411"/>
            <a:ext cx="11290126" cy="598117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43000" y="0"/>
            <a:ext cx="7113240" cy="6858002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37635" y="989790"/>
            <a:ext cx="1049655" cy="618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5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Myriad Pro Black SemiExt"/>
                <a:ea typeface="Yoon 윤고딕 550_TT"/>
                <a:cs typeface="Levenim MT"/>
              </a:rPr>
              <a:t>목차</a:t>
            </a:r>
            <a:endParaRPr lang="ko-KR" altLang="en-US" sz="3500">
              <a:solidFill>
                <a:schemeClr val="bg1"/>
              </a:solidFill>
              <a:latin typeface="Myriad Pro Black SemiExt"/>
              <a:cs typeface="Levenim MT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184232" y="97360"/>
            <a:ext cx="0" cy="666305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401654" y="2263750"/>
            <a:ext cx="470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Myriad Pro Black SemiExt"/>
              </a:rPr>
              <a:t>01</a:t>
            </a:r>
            <a:endParaRPr lang="ko-KR" altLang="en-US" sz="2000">
              <a:solidFill>
                <a:schemeClr val="bg1"/>
              </a:solidFill>
              <a:latin typeface="Myriad Pro Black SemiEx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01657" y="3046350"/>
            <a:ext cx="470001" cy="390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Myriad Pro Black SemiExt"/>
              </a:rPr>
              <a:t>02</a:t>
            </a:r>
            <a:endParaRPr lang="ko-KR" altLang="en-US" sz="2000">
              <a:solidFill>
                <a:schemeClr val="bg1"/>
              </a:solidFill>
              <a:latin typeface="Myriad Pro Black SemiEx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01656" y="3718998"/>
            <a:ext cx="470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Myriad Pro Black SemiExt"/>
              </a:rPr>
              <a:t>03</a:t>
            </a:r>
            <a:endParaRPr lang="ko-KR" altLang="en-US" sz="2000">
              <a:solidFill>
                <a:schemeClr val="bg1"/>
              </a:solidFill>
              <a:latin typeface="Myriad Pro Black SemiEx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1655" y="4391646"/>
            <a:ext cx="470001" cy="387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Myriad Pro Black SemiExt"/>
              </a:rPr>
              <a:t>04</a:t>
            </a:r>
            <a:endParaRPr lang="ko-KR" altLang="en-US" sz="2000">
              <a:solidFill>
                <a:schemeClr val="bg1"/>
              </a:solidFill>
              <a:latin typeface="Myriad Pro Black SemiEx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85767" y="5064294"/>
            <a:ext cx="470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Myriad Pro Black SemiExt"/>
              </a:rPr>
              <a:t>05</a:t>
            </a:r>
            <a:endParaRPr lang="ko-KR" altLang="en-US" sz="2000">
              <a:solidFill>
                <a:schemeClr val="bg1"/>
              </a:solidFill>
              <a:latin typeface="Myriad Pro Black SemiEx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83633" y="2219813"/>
            <a:ext cx="1838073" cy="38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M"/>
              </a:rPr>
              <a:t>프로젝트 개요</a:t>
            </a:r>
            <a:endParaRPr lang="en-US" altLang="ko-KR" sz="2000" ker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abel Bk BT"/>
              <a:ea typeface="Rix고딕 M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868032" y="2298817"/>
            <a:ext cx="0" cy="31986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 rot="16200000">
            <a:off x="7093771" y="5758772"/>
            <a:ext cx="239884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COPYRIGHT </a:t>
            </a:r>
            <a:r>
              <a:rPr lang="ko-KR" altLang="en-US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Ⓒ </a:t>
            </a: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ALL RIGHT RESERVED BY PAPATAFACTORY</a:t>
            </a:r>
            <a:endParaRPr lang="ko-KR" altLang="en-US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abel Bk BT"/>
              <a:ea typeface="Rix고딕 B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77924" y="2981939"/>
            <a:ext cx="1838073" cy="388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M"/>
              </a:rPr>
              <a:t>프로젝트 계획</a:t>
            </a:r>
            <a:endParaRPr lang="en-US" altLang="ko-KR" sz="2000" ker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abel Bk BT"/>
              <a:ea typeface="Rix고딕 M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760690" y="3713275"/>
            <a:ext cx="1838073" cy="39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M"/>
              </a:rPr>
              <a:t>벤치마킹</a:t>
            </a:r>
            <a:endParaRPr lang="en-US" altLang="ko-KR" sz="2000" ker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abel Bk BT"/>
              <a:ea typeface="Rix고딕 M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760689" y="4338851"/>
            <a:ext cx="1838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M"/>
              </a:rPr>
              <a:t>사이트 구성</a:t>
            </a:r>
            <a:endParaRPr lang="en-US" altLang="ko-KR" sz="2000" ker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abel Bk BT"/>
              <a:ea typeface="Rix고딕 M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752021" y="5041804"/>
            <a:ext cx="1838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M"/>
              </a:rPr>
              <a:t>DB</a:t>
            </a:r>
            <a:r>
              <a:rPr lang="ko-KR" altLang="en-US" sz="20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M"/>
              </a:rPr>
              <a:t>구성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2394585" y="5715198"/>
            <a:ext cx="544830" cy="388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/>
                </a:solidFill>
                <a:latin typeface="Myriad Pro Black SemiExt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Myriad Pro Black SemiExt"/>
              </a:rPr>
              <a:t>6 </a:t>
            </a:r>
          </a:p>
        </p:txBody>
      </p:sp>
      <p:sp>
        <p:nvSpPr>
          <p:cNvPr id="65" name="직사각형 62"/>
          <p:cNvSpPr/>
          <p:nvPr/>
        </p:nvSpPr>
        <p:spPr>
          <a:xfrm>
            <a:off x="2753088" y="5692707"/>
            <a:ext cx="3049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kern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M"/>
              </a:rPr>
              <a:t>스토리보드 및 주요기능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벤치마킹(근태관리)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네이버웍스(</a:t>
            </a:r>
            <a:r>
              <a:rPr lang="en-US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https://talk.worksmobile.com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3082" y="1823346"/>
            <a:ext cx="6986861" cy="4464151"/>
          </a:xfrm>
          <a:prstGeom prst="rect">
            <a:avLst/>
          </a:prstGeom>
        </p:spPr>
      </p:pic>
      <p:pic>
        <p:nvPicPr>
          <p:cNvPr id="8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69943" y="2437658"/>
            <a:ext cx="806703" cy="8067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506020" y="2656343"/>
            <a:ext cx="2529645" cy="8183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출근 퇴근체크의 방식 벤치마킹</a:t>
            </a:r>
          </a:p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로그인 시 출근</a:t>
            </a:r>
            <a:r>
              <a:rPr lang="en-US" altLang="ko-KR" sz="1200">
                <a:solidFill>
                  <a:schemeClr val="bg1"/>
                </a:solidFill>
              </a:rPr>
              <a:t>,</a:t>
            </a:r>
          </a:p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퇴근체크 클릭 시 등록</a:t>
            </a:r>
            <a:r>
              <a:rPr lang="en-US" altLang="ko-KR" sz="1200">
                <a:solidFill>
                  <a:schemeClr val="bg1"/>
                </a:solidFill>
              </a:rPr>
              <a:t>IP</a:t>
            </a:r>
            <a:r>
              <a:rPr lang="ko-KR" altLang="en-US" sz="1200">
                <a:solidFill>
                  <a:schemeClr val="bg1"/>
                </a:solidFill>
              </a:rPr>
              <a:t>와</a:t>
            </a: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일치하는 컴퓨터에서만 퇴근 승인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10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69943" y="3857775"/>
            <a:ext cx="806703" cy="80670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506020" y="4076460"/>
            <a:ext cx="2224845" cy="5412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근태관리에 필요한 항목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벤치마킹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벤치마킹(메신저)</a:t>
            </a:r>
            <a:endParaRPr lang="ko-KR" altLang="en-US" sz="3600" b="1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+mn-ea"/>
              </a:rPr>
              <a:t>네이버웍스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3754" y="1811300"/>
            <a:ext cx="6706189" cy="4551166"/>
          </a:xfrm>
          <a:prstGeom prst="rect">
            <a:avLst/>
          </a:prstGeom>
        </p:spPr>
      </p:pic>
      <p:pic>
        <p:nvPicPr>
          <p:cNvPr id="8" name="Picture 2" descr="[오누리텃밭] 당근심기 , 당근가꾸기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14345" y="3263326"/>
            <a:ext cx="806703" cy="8067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450422" y="3482011"/>
            <a:ext cx="286146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메신저의 전체적인 형태에 대해</a:t>
            </a:r>
          </a:p>
          <a:p>
            <a:pPr lvl="0">
              <a:defRPr lang="ko-KR" altLang="en-US"/>
            </a:pPr>
            <a:r>
              <a:rPr lang="ko-KR" altLang="en-US" sz="1500">
                <a:solidFill>
                  <a:schemeClr val="bg1"/>
                </a:solidFill>
              </a:rPr>
              <a:t>벤치마킹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8220" b="2370"/>
          <a:stretch>
            <a:fillRect/>
          </a:stretch>
        </p:blipFill>
        <p:spPr>
          <a:xfrm>
            <a:off x="1143000" y="0"/>
            <a:ext cx="9906000" cy="66524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14938" y="0"/>
            <a:ext cx="7734062" cy="6858002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641027" y="368540"/>
            <a:ext cx="5588000" cy="6139543"/>
            <a:chOff x="3355521" y="371022"/>
            <a:chExt cx="5588000" cy="6139543"/>
          </a:xfrm>
        </p:grpSpPr>
        <p:sp>
          <p:nvSpPr>
            <p:cNvPr id="2" name="타원 1"/>
            <p:cNvSpPr/>
            <p:nvPr/>
          </p:nvSpPr>
          <p:spPr>
            <a:xfrm>
              <a:off x="3355521" y="371022"/>
              <a:ext cx="5588000" cy="5588000"/>
            </a:xfrm>
            <a:prstGeom prst="ellipse">
              <a:avLst/>
            </a:prstGeom>
            <a:gradFill flip="none" rotWithShape="1">
              <a:gsLst>
                <a:gs pos="100000">
                  <a:srgbClr val="E6E6E6"/>
                </a:gs>
                <a:gs pos="0">
                  <a:srgbClr val="F2F3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bg1">
                  <a:alpha val="14000"/>
                </a:schemeClr>
              </a:glow>
              <a:outerShdw blurRad="622300" dist="2171700" dir="7800000" sx="85000" sy="85000" algn="tr" rotWithShape="0">
                <a:prstClr val="black">
                  <a:alpha val="17000"/>
                </a:prstClr>
              </a:outerShdw>
            </a:effectLst>
            <a:scene3d>
              <a:camera prst="orthographicFront"/>
              <a:lightRig rig="flat" dir="t"/>
            </a:scene3d>
            <a:sp3d extrusionH="76200" prstMaterial="matte">
              <a:extrusionClr>
                <a:srgbClr val="E8E8E8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355521" y="559708"/>
              <a:ext cx="5384800" cy="5950857"/>
            </a:xfrm>
            <a:prstGeom prst="ellipse">
              <a:avLst/>
            </a:prstGeom>
            <a:solidFill>
              <a:srgbClr val="F5F5F7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18407722">
              <a:off x="4217215" y="3956919"/>
              <a:ext cx="1206879" cy="2148232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8305780">
              <a:off x="6781898" y="499427"/>
              <a:ext cx="803776" cy="16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8003630">
              <a:off x="7054844" y="150382"/>
              <a:ext cx="393113" cy="1370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383084" y="2101661"/>
            <a:ext cx="4103885" cy="1325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400" b="1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사이트 구성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PowerPoint is a computer program created by Microsoft Office Microsoft Office 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7959909" y="4247452"/>
            <a:ext cx="2515619" cy="261054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054031" y="5091061"/>
            <a:ext cx="971796" cy="82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Adobe Song Std L"/>
              </a:rPr>
              <a:t>Class.4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220" b="2370"/>
          <a:stretch>
            <a:fillRect/>
          </a:stretch>
        </p:blipFill>
        <p:spPr>
          <a:xfrm>
            <a:off x="1143000" y="95287"/>
            <a:ext cx="9906000" cy="665243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94558" y="423707"/>
            <a:ext cx="9602885" cy="5781986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628775" y="1828800"/>
            <a:ext cx="2438400" cy="3667124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9860" y="6556702"/>
            <a:ext cx="2394405" cy="18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COPYRIGHT </a:t>
            </a:r>
            <a:r>
              <a:rPr lang="ko-KR" altLang="en-US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Ⓒ </a:t>
            </a:r>
            <a:r>
              <a:rPr lang="en-US" altLang="ko-KR" sz="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Rix고딕 B"/>
              </a:rPr>
              <a:t>ALL RIGHT RESERVED BY PAPATAFACTORY</a:t>
            </a:r>
            <a:endParaRPr lang="ko-KR" altLang="en-US" sz="60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abel Bk BT"/>
              <a:ea typeface="Rix고딕 B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3472" y="6578302"/>
            <a:ext cx="950505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966835" y="5705380"/>
            <a:ext cx="2097405" cy="109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66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80000"/>
                  </a:schemeClr>
                </a:solidFill>
                <a:latin typeface="Facet Ultra"/>
                <a:cs typeface="Levenim MT"/>
              </a:rPr>
              <a:t>CITY</a:t>
            </a:r>
            <a:endParaRPr lang="en-US" altLang="ko-KR" sz="6600">
              <a:solidFill>
                <a:schemeClr val="bg1">
                  <a:alpha val="80000"/>
                </a:schemeClr>
              </a:solidFill>
              <a:latin typeface="Facet Ultra"/>
              <a:cs typeface="Levenim MT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88951" y="2136568"/>
            <a:ext cx="8601401" cy="595202"/>
            <a:chOff x="502663" y="1196752"/>
            <a:chExt cx="8601401" cy="595202"/>
          </a:xfrm>
        </p:grpSpPr>
        <p:sp>
          <p:nvSpPr>
            <p:cNvPr id="11" name="직사각형 10"/>
            <p:cNvSpPr/>
            <p:nvPr/>
          </p:nvSpPr>
          <p:spPr>
            <a:xfrm>
              <a:off x="502663" y="1205302"/>
              <a:ext cx="2088234" cy="577127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200" kern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abel Bk BT"/>
                  <a:ea typeface="AppleGothic"/>
                  <a:cs typeface="Levenim MT"/>
                </a:rPr>
                <a:t>관리자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35273" y="1196752"/>
              <a:ext cx="2088234" cy="576152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200" kern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abel Bk BT"/>
                  <a:ea typeface="AppleGothic"/>
                  <a:cs typeface="Levenim MT"/>
                </a:rPr>
                <a:t>팀장이상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015830" y="1223338"/>
              <a:ext cx="2088234" cy="568616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200" kern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abel Bk BT"/>
                  <a:ea typeface="AppleGothic"/>
                  <a:cs typeface="Levenim MT"/>
                </a:rPr>
                <a:t>사원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670312" y="569243"/>
            <a:ext cx="2851376" cy="265172"/>
          </a:xfrm>
          <a:prstGeom prst="rect">
            <a:avLst/>
          </a:prstGeom>
          <a:noFill/>
        </p:spPr>
        <p:txBody>
          <a:bodyPr wrap="none" lIns="179999" tIns="0" rIns="179999" bIns="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35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체 L"/>
                <a:ea typeface="한컴 윤체 L"/>
                <a:cs typeface="Levenim MT"/>
              </a:rPr>
              <a:t>클라이언트 별 주요기능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85010" y="3233879"/>
            <a:ext cx="1764030" cy="488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3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AppleGothic"/>
                <a:cs typeface="Levenim MT"/>
              </a:rPr>
              <a:t>관리자만의 권한으로 </a:t>
            </a:r>
          </a:p>
          <a:p>
            <a:pPr algn="ctr">
              <a:defRPr lang="ko-KR" altLang="en-US"/>
            </a:pPr>
            <a:r>
              <a:rPr lang="ko-KR" altLang="en-US" sz="13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AppleGothic"/>
                <a:cs typeface="Levenim MT"/>
              </a:rPr>
              <a:t>메뉴의 </a:t>
            </a:r>
            <a:r>
              <a:rPr lang="en-US" altLang="ko-KR" sz="13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AppleGothic"/>
                <a:cs typeface="Levenim MT"/>
              </a:rPr>
              <a:t>CRUD</a:t>
            </a:r>
            <a:r>
              <a:rPr lang="ko-KR" altLang="en-US" sz="13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AppleGothic"/>
                <a:cs typeface="Levenim MT"/>
              </a:rPr>
              <a:t>를 담당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213985" y="3230220"/>
            <a:ext cx="1764029" cy="482625"/>
            <a:chOff x="850491" y="3072671"/>
            <a:chExt cx="1764029" cy="482625"/>
          </a:xfrm>
        </p:grpSpPr>
        <p:sp>
          <p:nvSpPr>
            <p:cNvPr id="25" name="직사각형 24"/>
            <p:cNvSpPr/>
            <p:nvPr/>
          </p:nvSpPr>
          <p:spPr>
            <a:xfrm>
              <a:off x="850491" y="3072671"/>
              <a:ext cx="1764029" cy="4826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3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abel Bk BT"/>
                  <a:cs typeface="Levenim MT"/>
                </a:rPr>
                <a:t>팀장 이상급이 필요한</a:t>
              </a:r>
            </a:p>
            <a:p>
              <a:pPr algn="ctr">
                <a:defRPr lang="ko-KR" altLang="en-US"/>
              </a:pPr>
              <a:r>
                <a:rPr lang="ko-KR" altLang="en-US" sz="130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abel Bk BT"/>
                  <a:cs typeface="Levenim MT"/>
                </a:rPr>
                <a:t>각종 승인관련 기능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12491" y="3254787"/>
              <a:ext cx="23050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endParaRPr lang="en-US" altLang="ko-KR" sz="8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abel Bk BT"/>
                <a:ea typeface="AppleGothic"/>
                <a:cs typeface="Levenim MT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366760" y="3089504"/>
            <a:ext cx="1954530" cy="680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3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각종 커뮤니케이션과</a:t>
            </a:r>
          </a:p>
          <a:p>
            <a:pPr algn="ctr">
              <a:defRPr lang="ko-KR" altLang="en-US"/>
            </a:pPr>
            <a:r>
              <a:rPr lang="ko-KR" altLang="en-US" sz="13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개인적인 자료를 다루는</a:t>
            </a:r>
          </a:p>
          <a:p>
            <a:pPr algn="ctr">
              <a:defRPr lang="ko-KR" altLang="en-US"/>
            </a:pPr>
            <a:r>
              <a:rPr lang="ko-KR" altLang="en-US" sz="13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일반적인 기능</a:t>
            </a:r>
          </a:p>
        </p:txBody>
      </p:sp>
      <p:sp>
        <p:nvSpPr>
          <p:cNvPr id="33" name="타원 32"/>
          <p:cNvSpPr/>
          <p:nvPr/>
        </p:nvSpPr>
        <p:spPr>
          <a:xfrm>
            <a:off x="2014180" y="3818756"/>
            <a:ext cx="1637773" cy="16187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360" indent="-171360" algn="ctr">
              <a:buFont typeface="Wingdings"/>
              <a:buNone/>
              <a:defRPr lang="ko-KR" altLang="en-US"/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10836" y="4251092"/>
            <a:ext cx="1044462" cy="214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 lang="ko-KR" altLang="en-US"/>
            </a:pPr>
            <a:endParaRPr lang="ko-KR" altLang="en-US" sz="800" ker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abel Bk BT"/>
              <a:ea typeface="Rix고딕 M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277113" y="3818755"/>
            <a:ext cx="1637773" cy="16187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345169" y="4260616"/>
            <a:ext cx="1501662" cy="64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60" indent="-171360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팀스케쥴 관리</a:t>
            </a:r>
          </a:p>
          <a:p>
            <a:pPr marL="171360" indent="-171360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결재관리</a:t>
            </a:r>
          </a:p>
          <a:p>
            <a:pPr marL="171360" indent="-171360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자원사용승인</a:t>
            </a:r>
          </a:p>
        </p:txBody>
      </p:sp>
      <p:sp>
        <p:nvSpPr>
          <p:cNvPr id="36" name="타원 35"/>
          <p:cNvSpPr/>
          <p:nvPr/>
        </p:nvSpPr>
        <p:spPr>
          <a:xfrm>
            <a:off x="8527347" y="3818756"/>
            <a:ext cx="1637774" cy="16187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824003" y="4251092"/>
            <a:ext cx="1044462" cy="223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 lang="ko-KR" altLang="en-US"/>
            </a:pPr>
            <a:endParaRPr lang="ko-KR" altLang="en-US" sz="900" ker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abel Bk BT"/>
              <a:ea typeface="Rix고딕 M"/>
            </a:endParaRPr>
          </a:p>
        </p:txBody>
      </p:sp>
      <p:sp>
        <p:nvSpPr>
          <p:cNvPr id="38" name="직사각형 34"/>
          <p:cNvSpPr/>
          <p:nvPr/>
        </p:nvSpPr>
        <p:spPr>
          <a:xfrm>
            <a:off x="2001893" y="4193941"/>
            <a:ext cx="1635012" cy="823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60" indent="-171360" algn="ctr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사원관리</a:t>
            </a:r>
          </a:p>
          <a:p>
            <a:pPr marL="171360" indent="-171360" algn="ctr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공지사항</a:t>
            </a:r>
          </a:p>
          <a:p>
            <a:pPr marL="171360" indent="-171360" algn="ctr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근태관리</a:t>
            </a:r>
          </a:p>
          <a:p>
            <a:pPr marL="171360" indent="-171360" algn="ctr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뉴스관리</a:t>
            </a:r>
          </a:p>
        </p:txBody>
      </p:sp>
      <p:sp>
        <p:nvSpPr>
          <p:cNvPr id="39" name="직사각형 34"/>
          <p:cNvSpPr/>
          <p:nvPr/>
        </p:nvSpPr>
        <p:spPr>
          <a:xfrm>
            <a:off x="8631292" y="4193939"/>
            <a:ext cx="1968387" cy="100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60" indent="-171360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개인스케쥴 관리</a:t>
            </a:r>
          </a:p>
          <a:p>
            <a:pPr marL="171360" indent="-171360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결재 작성</a:t>
            </a:r>
          </a:p>
          <a:p>
            <a:pPr marL="171360" indent="-171360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개인주소록 관리</a:t>
            </a:r>
          </a:p>
          <a:p>
            <a:pPr marL="171360" indent="-171360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쪽지, 메신저</a:t>
            </a:r>
          </a:p>
          <a:p>
            <a:pPr marL="171360" indent="-171360">
              <a:buFont typeface="Wingdings"/>
              <a:buChar char="v"/>
              <a:defRPr lang="ko-KR" altLang="en-US"/>
            </a:pPr>
            <a:r>
              <a:rPr lang="ko-KR" altLang="en-US" sz="1200" ker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abel Bk BT"/>
                <a:ea typeface="Rix고딕 M"/>
              </a:rPr>
              <a:t>출퇴근 관리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372915" y="1095374"/>
            <a:ext cx="892969" cy="952501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876800" y="1866900"/>
            <a:ext cx="2438400" cy="3667124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8124824" y="1885949"/>
            <a:ext cx="2438400" cy="3667124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649515" y="1085849"/>
            <a:ext cx="892969" cy="95250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8926115" y="1142998"/>
            <a:ext cx="892969" cy="952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91981" y="1755449"/>
            <a:ext cx="11492637" cy="5034654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돋움"/>
                <a:ea typeface="돋움"/>
              </a:rPr>
              <a:t>관리자 메뉴구성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894992" y="213291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사원관리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275203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웹하드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13588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공지사항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9055649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근태관리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830194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981694" y="2132917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주소록 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94992" y="267687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사원등록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4992" y="3176433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사원수정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94992" y="366861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사원삭제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81694" y="2676880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주소록 </a:t>
            </a:r>
          </a:p>
          <a:p>
            <a:pPr algn="ctr">
              <a:defRPr lang="ko-KR" altLang="en-US"/>
            </a:pPr>
            <a:r>
              <a:rPr lang="ko-KR" altLang="en-US" sz="1200"/>
              <a:t>등록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81694" y="3176434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주소록</a:t>
            </a:r>
          </a:p>
          <a:p>
            <a:pPr algn="ctr">
              <a:defRPr lang="ko-KR" altLang="en-US"/>
            </a:pPr>
            <a:r>
              <a:rPr lang="ko-KR" altLang="en-US" sz="1200"/>
              <a:t> 수정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981694" y="3668613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주소록 </a:t>
            </a:r>
          </a:p>
          <a:p>
            <a:pPr algn="ctr">
              <a:defRPr lang="ko-KR" altLang="en-US"/>
            </a:pPr>
            <a:r>
              <a:rPr lang="ko-KR" altLang="en-US" sz="1200"/>
              <a:t>삭제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981694" y="419636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거래처</a:t>
            </a:r>
          </a:p>
          <a:p>
            <a:pPr algn="ctr">
              <a:defRPr lang="ko-KR" altLang="en-US"/>
            </a:pPr>
            <a:r>
              <a:rPr lang="ko-KR" altLang="en-US" sz="1200"/>
              <a:t> 등록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981694" y="4639778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거래처</a:t>
            </a:r>
          </a:p>
          <a:p>
            <a:pPr algn="ctr">
              <a:defRPr lang="ko-KR" altLang="en-US"/>
            </a:pPr>
            <a:r>
              <a:rPr lang="ko-KR" altLang="en-US" sz="1200"/>
              <a:t> 수정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81694" y="5083194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거래처</a:t>
            </a:r>
          </a:p>
          <a:p>
            <a:pPr algn="ctr">
              <a:defRPr lang="ko-KR" altLang="en-US"/>
            </a:pPr>
            <a:r>
              <a:rPr lang="ko-KR" altLang="en-US" sz="1200"/>
              <a:t> 삭제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81694" y="5526610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조직도</a:t>
            </a:r>
          </a:p>
          <a:p>
            <a:pPr algn="ctr">
              <a:defRPr lang="ko-KR" altLang="en-US"/>
            </a:pPr>
            <a:r>
              <a:rPr lang="ko-KR" altLang="en-US" sz="1200"/>
              <a:t> 등록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81694" y="597002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조직도</a:t>
            </a:r>
          </a:p>
          <a:p>
            <a:pPr algn="ctr">
              <a:defRPr lang="ko-KR" altLang="en-US"/>
            </a:pPr>
            <a:r>
              <a:rPr lang="ko-KR" altLang="en-US" sz="1200"/>
              <a:t> 수정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81694" y="641344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조직도</a:t>
            </a:r>
          </a:p>
          <a:p>
            <a:pPr algn="ctr">
              <a:defRPr lang="ko-KR" altLang="en-US"/>
            </a:pPr>
            <a:r>
              <a:rPr lang="ko-KR" altLang="en-US" sz="1200"/>
              <a:t> 삭제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613588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공지사항 </a:t>
            </a:r>
          </a:p>
          <a:p>
            <a:pPr algn="ctr">
              <a:defRPr lang="ko-KR" altLang="en-US"/>
            </a:pPr>
            <a:r>
              <a:rPr lang="ko-KR" altLang="en-US" sz="1200"/>
              <a:t>등록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613588" y="318533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공지사항 </a:t>
            </a:r>
          </a:p>
          <a:p>
            <a:pPr algn="ctr">
              <a:defRPr lang="ko-KR" altLang="en-US"/>
            </a:pPr>
            <a:r>
              <a:rPr lang="ko-KR" altLang="en-US" sz="1200"/>
              <a:t>수정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613588" y="367751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공지사항 </a:t>
            </a:r>
          </a:p>
          <a:p>
            <a:pPr algn="ctr">
              <a:defRPr lang="ko-KR" altLang="en-US"/>
            </a:pPr>
            <a:r>
              <a:rPr lang="ko-KR" altLang="en-US" sz="1200"/>
              <a:t>삭제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830194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결재양식 </a:t>
            </a:r>
          </a:p>
          <a:p>
            <a:pPr algn="ctr">
              <a:defRPr lang="ko-KR" altLang="en-US"/>
            </a:pPr>
            <a:r>
              <a:rPr lang="ko-KR" altLang="en-US" sz="1200"/>
              <a:t>등록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830194" y="318533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결재양식</a:t>
            </a:r>
          </a:p>
          <a:p>
            <a:pPr algn="ctr">
              <a:defRPr lang="ko-KR" altLang="en-US"/>
            </a:pPr>
            <a:r>
              <a:rPr lang="ko-KR" altLang="en-US" sz="1200"/>
              <a:t>수정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830194" y="367751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결재양식</a:t>
            </a:r>
          </a:p>
          <a:p>
            <a:pPr algn="ctr">
              <a:defRPr lang="ko-KR" altLang="en-US"/>
            </a:pPr>
            <a:r>
              <a:rPr lang="ko-KR" altLang="en-US" sz="1200"/>
              <a:t>삭제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055649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출결통계</a:t>
            </a:r>
          </a:p>
          <a:p>
            <a:pPr algn="ctr">
              <a:defRPr lang="ko-KR" altLang="en-US"/>
            </a:pPr>
            <a:r>
              <a:rPr lang="ko-KR" altLang="en-US" sz="1200"/>
              <a:t>관리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275203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웹하드</a:t>
            </a:r>
          </a:p>
          <a:p>
            <a:pPr algn="ctr">
              <a:defRPr lang="ko-KR" altLang="en-US"/>
            </a:pPr>
            <a:r>
              <a:rPr lang="ko-KR" altLang="en-US" sz="1200"/>
              <a:t> 글 삭제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401109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자원관리 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401109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자원 등록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490839" y="2132917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사내뉴스게시판 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2480868" y="2676880"/>
            <a:ext cx="1239496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뉴스등록</a:t>
            </a:r>
            <a:endParaRPr lang="en-US" altLang="ko-KR" sz="120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80868" y="3176434"/>
            <a:ext cx="1239496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뉴스수정</a:t>
            </a:r>
            <a:endParaRPr lang="en-US" altLang="ko-KR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480868" y="3668613"/>
            <a:ext cx="1239496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뉴스삭제</a:t>
            </a:r>
            <a:endParaRPr lang="en-US" altLang="ko-KR" sz="1200"/>
          </a:p>
        </p:txBody>
      </p:sp>
      <p:sp>
        <p:nvSpPr>
          <p:cNvPr id="74" name="모서리가 둥근 직사각형 73"/>
          <p:cNvSpPr/>
          <p:nvPr/>
        </p:nvSpPr>
        <p:spPr>
          <a:xfrm rot="16200000">
            <a:off x="8049370" y="413399"/>
            <a:ext cx="252000" cy="69035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 rot="16200000">
            <a:off x="8062588" y="775381"/>
            <a:ext cx="252000" cy="690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73033" y="573908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상위메뉴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3033" y="971099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하위메뉴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302663" y="1609242"/>
            <a:ext cx="11492637" cy="5034654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사용자 메뉴구성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467703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마이페이지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275203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웹하드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718950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스케쥴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13588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공지사항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9055649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근태관리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830194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4159732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주소록 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7703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비밀번호변경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67703" y="318533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개인정보변경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708979" y="2685782"/>
            <a:ext cx="1239496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개인스케쥴 </a:t>
            </a:r>
          </a:p>
          <a:p>
            <a:pPr algn="ctr">
              <a:defRPr lang="ko-KR" altLang="en-US"/>
            </a:pPr>
            <a:r>
              <a:rPr lang="ko-KR" altLang="en-US" sz="1200"/>
              <a:t>등록</a:t>
            </a:r>
            <a:endParaRPr lang="en-US" altLang="ko-KR" sz="120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1718950" y="318533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개인스케쥴 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718950" y="367751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개인스케쥴</a:t>
            </a:r>
          </a:p>
          <a:p>
            <a:pPr algn="ctr">
              <a:defRPr lang="ko-KR" altLang="en-US"/>
            </a:pPr>
            <a:r>
              <a:rPr lang="ko-KR" altLang="en-US" sz="1200"/>
              <a:t> 수정</a:t>
            </a:r>
            <a:endParaRPr lang="en-US" altLang="ko-KR" sz="12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59732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주소록 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159732" y="3181648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거래처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159732" y="367751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조직도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620664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공지사항 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  <a:endParaRPr lang="en-US" altLang="ko-KR" sz="120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830194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전자결재 </a:t>
            </a:r>
          </a:p>
          <a:p>
            <a:pPr algn="ctr">
              <a:defRPr lang="ko-KR" altLang="en-US"/>
            </a:pPr>
            <a:r>
              <a:rPr lang="ko-KR" altLang="en-US" sz="1200"/>
              <a:t>등록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830194" y="318533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전자결재 </a:t>
            </a:r>
          </a:p>
          <a:p>
            <a:pPr algn="ctr">
              <a:defRPr lang="ko-KR" altLang="en-US"/>
            </a:pPr>
            <a:r>
              <a:rPr lang="ko-KR" altLang="en-US" sz="1200"/>
              <a:t>수정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830194" y="365312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전자결재 </a:t>
            </a:r>
          </a:p>
          <a:p>
            <a:pPr algn="ctr">
              <a:defRPr lang="ko-KR" altLang="en-US"/>
            </a:pPr>
            <a:r>
              <a:rPr lang="ko-KR" altLang="en-US" sz="1200"/>
              <a:t>삭제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055649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출결체크</a:t>
            </a:r>
            <a:endParaRPr lang="en-US" altLang="ko-KR" sz="120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275203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글 삭제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401109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자원관리 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401109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자원 사용 </a:t>
            </a:r>
          </a:p>
          <a:p>
            <a:pPr algn="ctr">
              <a:defRPr lang="ko-KR" altLang="en-US"/>
            </a:pPr>
            <a:r>
              <a:rPr lang="ko-KR" altLang="en-US" sz="1200"/>
              <a:t>예약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918129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사내뉴스게시판 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917286" y="2688811"/>
            <a:ext cx="1239496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뉴스조회</a:t>
            </a:r>
            <a:endParaRPr lang="en-US" altLang="ko-KR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718950" y="414487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팀 스케쥴</a:t>
            </a:r>
          </a:p>
          <a:p>
            <a:pPr algn="ctr">
              <a:defRPr lang="ko-KR" altLang="en-US"/>
            </a:pPr>
            <a:r>
              <a:rPr lang="ko-KR" altLang="en-US" sz="1200"/>
              <a:t> 조회</a:t>
            </a:r>
            <a:endParaRPr lang="en-US" altLang="ko-KR" sz="120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978111" y="496809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실시간 </a:t>
            </a:r>
          </a:p>
          <a:p>
            <a:pPr algn="ctr">
              <a:defRPr lang="ko-KR" altLang="en-US"/>
            </a:pPr>
            <a:r>
              <a:rPr lang="ko-KR" altLang="en-US" sz="1200"/>
              <a:t>메신저</a:t>
            </a:r>
            <a:endParaRPr lang="en-US" altLang="ko-KR" sz="120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199338" y="496809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쪽지 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978111" y="5410928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메신저</a:t>
            </a:r>
          </a:p>
          <a:p>
            <a:pPr algn="ctr">
              <a:defRPr lang="ko-KR" altLang="en-US"/>
            </a:pPr>
            <a:r>
              <a:rPr lang="ko-KR" altLang="en-US" sz="1200"/>
              <a:t>보내기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978111" y="5889468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파일첨부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8187640" y="5410928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쪽지보내기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8187639" y="588397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쪽지삭제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4164793" y="4155781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주소록 </a:t>
            </a:r>
          </a:p>
          <a:p>
            <a:pPr algn="ctr">
              <a:defRPr lang="ko-KR" altLang="en-US"/>
            </a:pPr>
            <a:r>
              <a:rPr lang="ko-KR" altLang="en-US" sz="1200"/>
              <a:t>검색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164793" y="4651647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거래처</a:t>
            </a:r>
          </a:p>
          <a:p>
            <a:pPr algn="ctr">
              <a:defRPr lang="ko-KR" altLang="en-US"/>
            </a:pPr>
            <a:r>
              <a:rPr lang="ko-KR" altLang="en-US" sz="1200"/>
              <a:t>검색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164793" y="5147514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조직도</a:t>
            </a:r>
          </a:p>
          <a:p>
            <a:pPr algn="ctr">
              <a:defRPr lang="ko-KR" altLang="en-US"/>
            </a:pPr>
            <a:r>
              <a:rPr lang="ko-KR" altLang="en-US" sz="1200"/>
              <a:t>검색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392559" y="3177961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자원 사용 </a:t>
            </a:r>
          </a:p>
          <a:p>
            <a:pPr algn="ctr">
              <a:defRPr lang="ko-KR" altLang="en-US"/>
            </a:pPr>
            <a:r>
              <a:rPr lang="ko-KR" altLang="en-US" sz="1200"/>
              <a:t>현황 조회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6611377" y="317684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공지사항 </a:t>
            </a:r>
          </a:p>
          <a:p>
            <a:pPr algn="ctr">
              <a:defRPr lang="ko-KR" altLang="en-US"/>
            </a:pPr>
            <a:r>
              <a:rPr lang="ko-KR" altLang="en-US" sz="1200"/>
              <a:t>검색</a:t>
            </a:r>
            <a:endParaRPr lang="en-US" altLang="ko-KR" sz="120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7830194" y="415441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전자결재 </a:t>
            </a:r>
          </a:p>
          <a:p>
            <a:pPr algn="ctr">
              <a:defRPr lang="ko-KR" altLang="en-US"/>
            </a:pPr>
            <a:r>
              <a:rPr lang="ko-KR" altLang="en-US" sz="1200"/>
              <a:t>요청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9055649" y="317684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퇴근체크</a:t>
            </a:r>
            <a:endParaRPr lang="en-US" altLang="ko-KR" sz="120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055648" y="365066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출결통계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  <a:endParaRPr lang="en-US" altLang="ko-KR" sz="1200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0275203" y="316822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글 등록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270976" y="3633558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글 수정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0270975" y="4072470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파일업로드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0270975" y="45113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파일</a:t>
            </a:r>
          </a:p>
          <a:p>
            <a:pPr algn="ctr">
              <a:defRPr lang="ko-KR" altLang="en-US"/>
            </a:pPr>
            <a:r>
              <a:rPr lang="ko-KR" altLang="en-US" sz="1200"/>
              <a:t>다운로드</a:t>
            </a:r>
          </a:p>
        </p:txBody>
      </p:sp>
      <p:sp>
        <p:nvSpPr>
          <p:cNvPr id="90" name="모서리가 둥근 직사각형 73"/>
          <p:cNvSpPr/>
          <p:nvPr/>
        </p:nvSpPr>
        <p:spPr>
          <a:xfrm rot="16200000">
            <a:off x="8049370" y="413399"/>
            <a:ext cx="252000" cy="69035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1" name="모서리가 둥근 직사각형 74"/>
          <p:cNvSpPr/>
          <p:nvPr/>
        </p:nvSpPr>
        <p:spPr>
          <a:xfrm rot="16200000">
            <a:off x="8062588" y="775381"/>
            <a:ext cx="252000" cy="690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2" name="TextBox 1"/>
          <p:cNvSpPr txBox="1"/>
          <p:nvPr/>
        </p:nvSpPr>
        <p:spPr>
          <a:xfrm>
            <a:off x="8573033" y="573908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상위메뉴</a:t>
            </a:r>
          </a:p>
        </p:txBody>
      </p:sp>
      <p:sp>
        <p:nvSpPr>
          <p:cNvPr id="93" name="TextBox 2"/>
          <p:cNvSpPr txBox="1"/>
          <p:nvPr/>
        </p:nvSpPr>
        <p:spPr>
          <a:xfrm>
            <a:off x="8573033" y="971099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하위메뉴</a:t>
            </a:r>
          </a:p>
        </p:txBody>
      </p:sp>
      <p:sp>
        <p:nvSpPr>
          <p:cNvPr id="94" name="모서리가 둥근 직사각형 77"/>
          <p:cNvSpPr/>
          <p:nvPr/>
        </p:nvSpPr>
        <p:spPr>
          <a:xfrm>
            <a:off x="4165861" y="5655988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주소록 </a:t>
            </a:r>
          </a:p>
          <a:p>
            <a:pPr algn="ctr">
              <a:defRPr lang="ko-KR" altLang="en-US"/>
            </a:pPr>
            <a:r>
              <a:rPr lang="ko-KR" altLang="en-US" sz="1200"/>
              <a:t>그룹추가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213645" y="1716523"/>
            <a:ext cx="11492637" cy="5034654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팀장이상 메뉴구성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467703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마이페이지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275203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웹하드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718950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스케쥴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13588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공지사항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9055649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근태관리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830194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4159732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주소록 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7703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비밀번호변경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67703" y="318533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개인정보변경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718950" y="318533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팀 스케쥴 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718950" y="3677515"/>
            <a:ext cx="1219555" cy="363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200"/>
              <a:t>팀 스케쥴</a:t>
            </a:r>
          </a:p>
          <a:p>
            <a:pPr algn="ctr">
              <a:defRPr lang="ko-KR" altLang="en-US"/>
            </a:pPr>
            <a:r>
              <a:rPr lang="ko-KR" altLang="en-US" sz="1200"/>
              <a:t> 수정</a:t>
            </a:r>
            <a:endParaRPr lang="en-US" altLang="ko-KR" sz="12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59732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주소록 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159732" y="3181648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거래처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159732" y="367751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조직도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620664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공지사항 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  <a:endParaRPr lang="en-US" altLang="ko-KR" sz="120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830194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전자결재 </a:t>
            </a:r>
          </a:p>
          <a:p>
            <a:pPr algn="ctr">
              <a:defRPr lang="ko-KR" altLang="en-US"/>
            </a:pPr>
            <a:r>
              <a:rPr lang="ko-KR" altLang="en-US" sz="1200"/>
              <a:t>등록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830194" y="318533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전자결재 </a:t>
            </a:r>
          </a:p>
          <a:p>
            <a:pPr algn="ctr">
              <a:defRPr lang="ko-KR" altLang="en-US"/>
            </a:pPr>
            <a:r>
              <a:rPr lang="ko-KR" altLang="en-US" sz="1200"/>
              <a:t>수정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830194" y="365312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전자결재 </a:t>
            </a:r>
          </a:p>
          <a:p>
            <a:pPr algn="ctr">
              <a:defRPr lang="ko-KR" altLang="en-US"/>
            </a:pPr>
            <a:r>
              <a:rPr lang="ko-KR" altLang="en-US" sz="1200"/>
              <a:t>삭제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055649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출결체크</a:t>
            </a:r>
            <a:endParaRPr lang="en-US" altLang="ko-KR" sz="120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275203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글 삭제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401109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자원관리 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401109" y="26857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자원 사용 </a:t>
            </a:r>
          </a:p>
          <a:p>
            <a:pPr algn="ctr">
              <a:defRPr lang="ko-KR" altLang="en-US"/>
            </a:pPr>
            <a:r>
              <a:rPr lang="ko-KR" altLang="en-US" sz="1200"/>
              <a:t>예약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918129" y="21418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사내뉴스게시판 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917286" y="2688811"/>
            <a:ext cx="1239496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뉴스조회</a:t>
            </a:r>
            <a:endParaRPr lang="en-US" altLang="ko-KR" sz="12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718950" y="4136578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개인 스케쥴</a:t>
            </a:r>
          </a:p>
          <a:p>
            <a:pPr algn="ctr">
              <a:defRPr lang="ko-KR" altLang="en-US"/>
            </a:pPr>
            <a:r>
              <a:rPr lang="ko-KR" altLang="en-US" sz="1200"/>
              <a:t> 조회</a:t>
            </a:r>
            <a:endParaRPr lang="en-US" altLang="ko-KR" sz="120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419752" y="542253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실시간 </a:t>
            </a:r>
          </a:p>
          <a:p>
            <a:pPr algn="ctr">
              <a:defRPr lang="ko-KR" altLang="en-US"/>
            </a:pPr>
            <a:r>
              <a:rPr lang="ko-KR" altLang="en-US" sz="1200"/>
              <a:t>메신저</a:t>
            </a:r>
            <a:endParaRPr lang="en-US" altLang="ko-KR" sz="120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6640979" y="542253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 쪽지 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419752" y="5865371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메신저</a:t>
            </a:r>
          </a:p>
          <a:p>
            <a:pPr algn="ctr">
              <a:defRPr lang="ko-KR" altLang="en-US"/>
            </a:pPr>
            <a:r>
              <a:rPr lang="ko-KR" altLang="en-US" sz="1200"/>
              <a:t>보내기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419752" y="6343911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파일첨부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640979" y="5862894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쪽지보내기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6629280" y="633841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쪽지삭제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4164793" y="4155781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주소록 </a:t>
            </a:r>
          </a:p>
          <a:p>
            <a:pPr algn="ctr">
              <a:defRPr lang="ko-KR" altLang="en-US"/>
            </a:pPr>
            <a:r>
              <a:rPr lang="ko-KR" altLang="en-US" sz="1200"/>
              <a:t>검색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164793" y="4651647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거래처</a:t>
            </a:r>
          </a:p>
          <a:p>
            <a:pPr algn="ctr">
              <a:defRPr lang="ko-KR" altLang="en-US"/>
            </a:pPr>
            <a:r>
              <a:rPr lang="ko-KR" altLang="en-US" sz="1200"/>
              <a:t>검색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164793" y="5147514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조직도</a:t>
            </a:r>
          </a:p>
          <a:p>
            <a:pPr algn="ctr">
              <a:defRPr lang="ko-KR" altLang="en-US"/>
            </a:pPr>
            <a:r>
              <a:rPr lang="ko-KR" altLang="en-US" sz="1200"/>
              <a:t>검색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392559" y="3177961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자원 사용 </a:t>
            </a:r>
          </a:p>
          <a:p>
            <a:pPr algn="ctr">
              <a:defRPr lang="ko-KR" altLang="en-US"/>
            </a:pPr>
            <a:r>
              <a:rPr lang="ko-KR" altLang="en-US" sz="1200"/>
              <a:t>현황 조회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6611377" y="317684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공지사항 </a:t>
            </a:r>
          </a:p>
          <a:p>
            <a:pPr algn="ctr">
              <a:defRPr lang="ko-KR" altLang="en-US"/>
            </a:pPr>
            <a:r>
              <a:rPr lang="ko-KR" altLang="en-US" sz="1200"/>
              <a:t>검색</a:t>
            </a:r>
            <a:endParaRPr lang="en-US" altLang="ko-KR" sz="120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7830194" y="415441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전자결재 </a:t>
            </a:r>
          </a:p>
          <a:p>
            <a:pPr algn="ctr">
              <a:defRPr lang="ko-KR" altLang="en-US"/>
            </a:pPr>
            <a:r>
              <a:rPr lang="ko-KR" altLang="en-US" sz="1200"/>
              <a:t>요청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9055649" y="317684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퇴근체크</a:t>
            </a:r>
            <a:endParaRPr lang="en-US" altLang="ko-KR" sz="120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055648" y="3650669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출결통계</a:t>
            </a:r>
          </a:p>
          <a:p>
            <a:pPr algn="ctr">
              <a:defRPr lang="ko-KR" altLang="en-US"/>
            </a:pPr>
            <a:r>
              <a:rPr lang="ko-KR" altLang="en-US" sz="1200"/>
              <a:t>조회</a:t>
            </a:r>
            <a:endParaRPr lang="en-US" altLang="ko-KR" sz="1200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0275203" y="3168225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글 등록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270976" y="3633558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글 수정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0270975" y="4072470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파일업로드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0270975" y="4511382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파일</a:t>
            </a:r>
          </a:p>
          <a:p>
            <a:pPr algn="ctr">
              <a:defRPr lang="ko-KR" altLang="en-US"/>
            </a:pPr>
            <a:r>
              <a:rPr lang="ko-KR" altLang="en-US" sz="1200"/>
              <a:t>다운로드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708979" y="4596291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개인 스케쥴</a:t>
            </a:r>
          </a:p>
          <a:p>
            <a:pPr algn="ctr">
              <a:defRPr lang="ko-KR" altLang="en-US"/>
            </a:pPr>
            <a:r>
              <a:rPr lang="ko-KR" altLang="en-US" sz="1200"/>
              <a:t> 수정</a:t>
            </a:r>
            <a:endParaRPr lang="en-US" altLang="ko-KR" sz="120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1708979" y="5056003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개인 스케쥴</a:t>
            </a:r>
          </a:p>
          <a:p>
            <a:pPr algn="ctr">
              <a:defRPr lang="ko-KR" altLang="en-US"/>
            </a:pPr>
            <a:r>
              <a:rPr lang="ko-KR" altLang="en-US" sz="1200"/>
              <a:t>등록</a:t>
            </a:r>
            <a:endParaRPr lang="en-US" altLang="ko-KR" sz="120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825132" y="4627460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63500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200"/>
              <a:t>전자결재 </a:t>
            </a:r>
          </a:p>
          <a:p>
            <a:pPr algn="ctr">
              <a:defRPr lang="ko-KR" altLang="en-US"/>
            </a:pPr>
            <a:r>
              <a:rPr lang="ko-KR" altLang="en-US" sz="1200"/>
              <a:t>승인</a:t>
            </a:r>
          </a:p>
        </p:txBody>
      </p:sp>
      <p:sp>
        <p:nvSpPr>
          <p:cNvPr id="73" name="모서리가 둥근 직사각형 72"/>
          <p:cNvSpPr/>
          <p:nvPr/>
        </p:nvSpPr>
        <p:spPr>
          <a:xfrm>
            <a:off x="7825131" y="5076306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200"/>
              <a:t>전자결재 </a:t>
            </a:r>
          </a:p>
          <a:p>
            <a:pPr algn="ctr">
              <a:defRPr lang="ko-KR" altLang="en-US"/>
            </a:pPr>
            <a:r>
              <a:rPr lang="ko-KR" altLang="en-US" sz="1200"/>
              <a:t>반려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5375060" y="3668714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200"/>
              <a:t>자원 사용 </a:t>
            </a:r>
          </a:p>
          <a:p>
            <a:pPr algn="ctr">
              <a:defRPr lang="ko-KR" altLang="en-US"/>
            </a:pPr>
            <a:r>
              <a:rPr lang="ko-KR" altLang="en-US" sz="1200"/>
              <a:t>승인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708979" y="2685782"/>
            <a:ext cx="1239496" cy="363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200"/>
              <a:t>팀 스케쥴 </a:t>
            </a:r>
          </a:p>
          <a:p>
            <a:pPr algn="ctr">
              <a:defRPr lang="ko-KR" altLang="en-US"/>
            </a:pPr>
            <a:r>
              <a:rPr lang="ko-KR" altLang="en-US" sz="1200"/>
              <a:t>등록</a:t>
            </a:r>
            <a:endParaRPr lang="en-US" altLang="ko-KR" sz="1200"/>
          </a:p>
        </p:txBody>
      </p:sp>
      <p:sp>
        <p:nvSpPr>
          <p:cNvPr id="91" name="모서리가 둥근 직사각형 73"/>
          <p:cNvSpPr/>
          <p:nvPr/>
        </p:nvSpPr>
        <p:spPr>
          <a:xfrm rot="16200000">
            <a:off x="8485562" y="422300"/>
            <a:ext cx="252000" cy="69035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2" name="모서리가 둥근 직사각형 74"/>
          <p:cNvSpPr/>
          <p:nvPr/>
        </p:nvSpPr>
        <p:spPr>
          <a:xfrm rot="16200000">
            <a:off x="8498780" y="784282"/>
            <a:ext cx="252000" cy="6903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3" name="TextBox 1"/>
          <p:cNvSpPr txBox="1"/>
          <p:nvPr/>
        </p:nvSpPr>
        <p:spPr>
          <a:xfrm>
            <a:off x="9009225" y="582809"/>
            <a:ext cx="1107996" cy="3582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상위메뉴</a:t>
            </a:r>
          </a:p>
        </p:txBody>
      </p:sp>
      <p:sp>
        <p:nvSpPr>
          <p:cNvPr id="94" name="TextBox 2"/>
          <p:cNvSpPr txBox="1"/>
          <p:nvPr/>
        </p:nvSpPr>
        <p:spPr>
          <a:xfrm>
            <a:off x="9009225" y="980000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하위메뉴</a:t>
            </a:r>
          </a:p>
        </p:txBody>
      </p:sp>
      <p:sp>
        <p:nvSpPr>
          <p:cNvPr id="95" name="모서리가 둥근 직사각형 74"/>
          <p:cNvSpPr/>
          <p:nvPr/>
        </p:nvSpPr>
        <p:spPr>
          <a:xfrm rot="16200000">
            <a:off x="8490946" y="1177033"/>
            <a:ext cx="252000" cy="690351"/>
          </a:xfrm>
          <a:prstGeom prst="roundRect">
            <a:avLst>
              <a:gd name="adj" fmla="val 50000"/>
            </a:avLst>
          </a:prstGeom>
          <a:noFill/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6" name="TextBox 2"/>
          <p:cNvSpPr txBox="1"/>
          <p:nvPr/>
        </p:nvSpPr>
        <p:spPr>
          <a:xfrm>
            <a:off x="9028096" y="1363848"/>
            <a:ext cx="1102694" cy="3671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팀장메뉴</a:t>
            </a:r>
          </a:p>
        </p:txBody>
      </p:sp>
      <p:sp>
        <p:nvSpPr>
          <p:cNvPr id="97" name="모서리가 둥근 직사각형 77"/>
          <p:cNvSpPr/>
          <p:nvPr/>
        </p:nvSpPr>
        <p:spPr>
          <a:xfrm>
            <a:off x="4165861" y="5655988"/>
            <a:ext cx="1219555" cy="3649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/>
              <a:t>주소록 </a:t>
            </a:r>
          </a:p>
          <a:p>
            <a:pPr algn="ctr">
              <a:defRPr lang="ko-KR" altLang="en-US"/>
            </a:pPr>
            <a:r>
              <a:rPr lang="ko-KR" altLang="en-US" sz="1200"/>
              <a:t>그룹추가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 dirty="0" smtClean="0">
                <a:solidFill>
                  <a:schemeClr val="bg1"/>
                </a:solidFill>
                <a:latin typeface="Adobe Song Std L"/>
                <a:ea typeface="Adobe Song Std L"/>
              </a:rPr>
              <a:t>관리자 기능</a:t>
            </a:r>
            <a:endParaRPr lang="ko-KR" altLang="en-US" sz="3600" b="1" dirty="0">
              <a:solidFill>
                <a:schemeClr val="bg1"/>
              </a:solidFill>
              <a:latin typeface="Adobe Song Std L"/>
              <a:ea typeface="Adobe Song Std L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422084"/>
            <a:ext cx="12192000" cy="5435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 dirty="0" smtClean="0">
                <a:solidFill>
                  <a:schemeClr val="bg1"/>
                </a:solidFill>
                <a:latin typeface="Adobe Song Std L"/>
                <a:ea typeface="Adobe Song Std L"/>
              </a:rPr>
              <a:t>팀장이상 기능</a:t>
            </a:r>
            <a:endParaRPr lang="ko-KR" altLang="en-US" sz="3600" b="1" dirty="0">
              <a:solidFill>
                <a:schemeClr val="bg1"/>
              </a:solidFill>
              <a:latin typeface="Adobe Song Std L"/>
              <a:ea typeface="Adobe Song Std L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20059"/>
            <a:ext cx="12192000" cy="5537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 dirty="0" smtClean="0">
                <a:solidFill>
                  <a:schemeClr val="bg1"/>
                </a:solidFill>
                <a:latin typeface="Adobe Song Std L"/>
                <a:ea typeface="Adobe Song Std L"/>
              </a:rPr>
              <a:t>사원 기능</a:t>
            </a:r>
            <a:endParaRPr lang="ko-KR" altLang="en-US" sz="3600" b="1" dirty="0">
              <a:solidFill>
                <a:schemeClr val="bg1"/>
              </a:solidFill>
              <a:latin typeface="Adobe Song Std L"/>
              <a:ea typeface="Adobe Song Std L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64568"/>
            <a:ext cx="12192000" cy="549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8220" b="2370"/>
          <a:stretch>
            <a:fillRect/>
          </a:stretch>
        </p:blipFill>
        <p:spPr>
          <a:xfrm>
            <a:off x="1143000" y="0"/>
            <a:ext cx="9906000" cy="66524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43000" y="0"/>
            <a:ext cx="7734062" cy="6858002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641027" y="368540"/>
            <a:ext cx="5588000" cy="6139543"/>
            <a:chOff x="3355521" y="371022"/>
            <a:chExt cx="5588000" cy="6139543"/>
          </a:xfrm>
        </p:grpSpPr>
        <p:sp>
          <p:nvSpPr>
            <p:cNvPr id="2" name="타원 1"/>
            <p:cNvSpPr/>
            <p:nvPr/>
          </p:nvSpPr>
          <p:spPr>
            <a:xfrm>
              <a:off x="3355521" y="371022"/>
              <a:ext cx="5588000" cy="5588000"/>
            </a:xfrm>
            <a:prstGeom prst="ellipse">
              <a:avLst/>
            </a:prstGeom>
            <a:gradFill flip="none" rotWithShape="1">
              <a:gsLst>
                <a:gs pos="100000">
                  <a:srgbClr val="E6E6E6"/>
                </a:gs>
                <a:gs pos="0">
                  <a:srgbClr val="F2F3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bg1">
                  <a:alpha val="14000"/>
                </a:schemeClr>
              </a:glow>
              <a:outerShdw blurRad="622300" dist="2171700" dir="7800000" sx="85000" sy="85000" algn="tr" rotWithShape="0">
                <a:prstClr val="black">
                  <a:alpha val="17000"/>
                </a:prstClr>
              </a:outerShdw>
            </a:effectLst>
            <a:scene3d>
              <a:camera prst="orthographicFront"/>
              <a:lightRig rig="flat" dir="t"/>
            </a:scene3d>
            <a:sp3d extrusionH="76200" prstMaterial="matte">
              <a:extrusionClr>
                <a:srgbClr val="E8E8E8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355521" y="559708"/>
              <a:ext cx="5384800" cy="5950857"/>
            </a:xfrm>
            <a:prstGeom prst="ellipse">
              <a:avLst/>
            </a:prstGeom>
            <a:solidFill>
              <a:srgbClr val="F5F5F7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18407722">
              <a:off x="4217215" y="3956919"/>
              <a:ext cx="1206879" cy="2148232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8305780">
              <a:off x="6781898" y="499427"/>
              <a:ext cx="803776" cy="16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8003630">
              <a:off x="7054844" y="150382"/>
              <a:ext cx="393113" cy="1370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383084" y="2101661"/>
            <a:ext cx="4103885" cy="1325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400" b="1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프로젝트 개요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PowerPoint is a computer program created by Microsoft Office Microsoft Office 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7959909" y="4247452"/>
            <a:ext cx="2515619" cy="261054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054031" y="5091061"/>
            <a:ext cx="971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Adobe Song Std L"/>
              </a:rPr>
              <a:t>Class.1</a:t>
            </a:r>
            <a:endParaRPr lang="ko-KR" altLang="en-US" sz="60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8220" b="2370"/>
          <a:stretch>
            <a:fillRect/>
          </a:stretch>
        </p:blipFill>
        <p:spPr>
          <a:xfrm>
            <a:off x="1143000" y="0"/>
            <a:ext cx="9906000" cy="66524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14938" y="0"/>
            <a:ext cx="7734062" cy="6858002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641027" y="368540"/>
            <a:ext cx="5588000" cy="6139543"/>
            <a:chOff x="3355521" y="371022"/>
            <a:chExt cx="5588000" cy="6139543"/>
          </a:xfrm>
        </p:grpSpPr>
        <p:sp>
          <p:nvSpPr>
            <p:cNvPr id="2" name="타원 1"/>
            <p:cNvSpPr/>
            <p:nvPr/>
          </p:nvSpPr>
          <p:spPr>
            <a:xfrm>
              <a:off x="3355521" y="371022"/>
              <a:ext cx="5588000" cy="5588000"/>
            </a:xfrm>
            <a:prstGeom prst="ellipse">
              <a:avLst/>
            </a:prstGeom>
            <a:gradFill flip="none" rotWithShape="1">
              <a:gsLst>
                <a:gs pos="100000">
                  <a:srgbClr val="E6E6E6"/>
                </a:gs>
                <a:gs pos="0">
                  <a:srgbClr val="F2F3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bg1">
                  <a:alpha val="14000"/>
                </a:schemeClr>
              </a:glow>
              <a:outerShdw blurRad="622300" dist="2171700" dir="7800000" sx="85000" sy="85000" algn="tr" rotWithShape="0">
                <a:prstClr val="black">
                  <a:alpha val="17000"/>
                </a:prstClr>
              </a:outerShdw>
            </a:effectLst>
            <a:scene3d>
              <a:camera prst="orthographicFront"/>
              <a:lightRig rig="flat" dir="t"/>
            </a:scene3d>
            <a:sp3d extrusionH="76200" prstMaterial="matte">
              <a:extrusionClr>
                <a:srgbClr val="E8E8E8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355521" y="559708"/>
              <a:ext cx="5384800" cy="5950857"/>
            </a:xfrm>
            <a:prstGeom prst="ellipse">
              <a:avLst/>
            </a:prstGeom>
            <a:solidFill>
              <a:srgbClr val="F5F5F7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18407722">
              <a:off x="4217215" y="3956919"/>
              <a:ext cx="1206879" cy="2148232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8305780">
              <a:off x="6781898" y="499427"/>
              <a:ext cx="803776" cy="16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8003630">
              <a:off x="7054844" y="150382"/>
              <a:ext cx="393113" cy="1370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383084" y="2101661"/>
            <a:ext cx="4103885" cy="1554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3400" b="1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DB</a:t>
            </a:r>
            <a:r>
              <a:rPr lang="ko-KR" altLang="en-US" sz="3400" b="1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 구성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PowerPoint is a computer program created by Microsoft Office Microsoft Office 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7959909" y="4247452"/>
            <a:ext cx="2515619" cy="261054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054031" y="5091061"/>
            <a:ext cx="971796" cy="82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Adobe Song Std L"/>
              </a:rPr>
              <a:t>Class.5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eXERD(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전체구성)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0230" y="1497591"/>
            <a:ext cx="10200954" cy="5011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eXERD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115" y="1497228"/>
            <a:ext cx="11948065" cy="5210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eXERD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115" y="1485966"/>
            <a:ext cx="12007059" cy="5234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eXERD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115" y="1485965"/>
            <a:ext cx="11959770" cy="5234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데이터베이스(사원정보)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2160000" y="2160000"/>
          <a:ext cx="7991998" cy="3657600"/>
        </p:xfrm>
        <a:graphic>
          <a:graphicData uri="http://schemas.openxmlformats.org/drawingml/2006/table">
            <a:tbl>
              <a:tblPr firstRow="1" bandRow="1"/>
              <a:tblGrid>
                <a:gridCol w="2499015"/>
                <a:gridCol w="1861083"/>
                <a:gridCol w="1782378"/>
                <a:gridCol w="924761"/>
                <a:gridCol w="924761"/>
              </a:tblGrid>
              <a:tr h="301007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사원정보 (EMP)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096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100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사원번호(PK)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0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사원이름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9349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사원영어이름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EMP_ENAME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9349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비밀번호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EMP_PWD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0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전화번호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EMP_TEL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0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주민번호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EMP_SSN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9349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이메일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EMP_EMAIL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0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우편번호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EMP_ZIPCODE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0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주소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EMP_ADDR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VARCHAR2(200)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9349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상세주소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EMP_ADDR2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VARCHAR2(200)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87811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데이터베이스(사원정보)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9" name="표 58"/>
          <p:cNvGraphicFramePr>
            <a:graphicFrameLocks noGrp="1"/>
          </p:cNvGraphicFramePr>
          <p:nvPr/>
        </p:nvGraphicFramePr>
        <p:xfrm>
          <a:off x="2399762" y="1887816"/>
          <a:ext cx="7392476" cy="3967260"/>
        </p:xfrm>
        <a:graphic>
          <a:graphicData uri="http://schemas.openxmlformats.org/drawingml/2006/table">
            <a:tbl>
              <a:tblPr firstRow="1" bandRow="1"/>
              <a:tblGrid>
                <a:gridCol w="2312636"/>
                <a:gridCol w="1722282"/>
                <a:gridCol w="1645974"/>
                <a:gridCol w="855792"/>
                <a:gridCol w="855792"/>
              </a:tblGrid>
              <a:tr h="300990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사원정보 (EMP)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642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26538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입사일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EMP_HIREDATE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6538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취미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EMP_HOBBY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6538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출신학교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EMP_SCHOOL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6538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전공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EMP_MAJOR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6538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퇴사일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EMP_OUTDATE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64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회원사진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EMP_IMG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6538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권한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EMP_LEV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6538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봉급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EMP_SAL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64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즐겨찾기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EMP_BOOKMARK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VARCHAR2(200)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8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부서코드(FK)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DEPT_NO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8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직급번호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(FK)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POS_NO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87811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데이터베이스(부서테이블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직급테이블)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94495" y="4364217"/>
          <a:ext cx="6921009" cy="1241728"/>
        </p:xfrm>
        <a:graphic>
          <a:graphicData uri="http://schemas.openxmlformats.org/drawingml/2006/table">
            <a:tbl>
              <a:tblPr firstRow="1" bandRow="1"/>
              <a:tblGrid>
                <a:gridCol w="2165144"/>
                <a:gridCol w="1612441"/>
                <a:gridCol w="1519733"/>
                <a:gridCol w="1002082"/>
                <a:gridCol w="621609"/>
              </a:tblGrid>
              <a:tr h="143613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직급테이블 (</a:t>
                      </a: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POSITION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2732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22732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직급번호(PK)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POS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322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직급명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POS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794494" y="2437341"/>
          <a:ext cx="6921009" cy="1241728"/>
        </p:xfrm>
        <a:graphic>
          <a:graphicData uri="http://schemas.openxmlformats.org/drawingml/2006/table">
            <a:tbl>
              <a:tblPr firstRow="1" bandRow="1"/>
              <a:tblGrid>
                <a:gridCol w="2165144"/>
                <a:gridCol w="1612441"/>
                <a:gridCol w="1395662"/>
                <a:gridCol w="946550"/>
                <a:gridCol w="801212"/>
              </a:tblGrid>
              <a:tr h="143613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부서테이블 (DEPT)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2732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22732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부서코드(PK)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DEPT_NO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322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부서명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DEMPT_NAME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N/A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8844168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데이터베이스(공지사항 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60000" y="2160000"/>
          <a:ext cx="7991997" cy="3962400"/>
        </p:xfrm>
        <a:graphic>
          <a:graphicData uri="http://schemas.openxmlformats.org/drawingml/2006/table">
            <a:tbl>
              <a:tblPr firstRow="1" bandRow="1"/>
              <a:tblGrid>
                <a:gridCol w="2500188"/>
                <a:gridCol w="1861957"/>
                <a:gridCol w="1779460"/>
                <a:gridCol w="925196"/>
                <a:gridCol w="925196"/>
              </a:tblGrid>
              <a:tr h="300900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공지사항 (NOTICE)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공지사항게시글번호(PK)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NOTI_NO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글제목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NOTI_TITLE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VARCHAR2(200)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글쓴이(FK)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글내용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NOTI_CONTENT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CLOB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등록일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NOTI_REGDATE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업로드파일명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NOTI_FILENAME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파일사이즈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NOTI_FILESIZE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변경전 업로드 파일명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NOTI_OFILENAME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다운수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NOTI_DOWNCNT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조회수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NOTI_READCNT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카테고리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NOTI_CATEGORY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데이터베이스(자원관리테이블)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04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60000" y="2160000"/>
          <a:ext cx="7991996" cy="2564688"/>
        </p:xfrm>
        <a:graphic>
          <a:graphicData uri="http://schemas.openxmlformats.org/drawingml/2006/table">
            <a:tbl>
              <a:tblPr firstRow="1" bandRow="1"/>
              <a:tblGrid>
                <a:gridCol w="2500188"/>
                <a:gridCol w="1861957"/>
                <a:gridCol w="1779461"/>
                <a:gridCol w="925195"/>
                <a:gridCol w="925195"/>
              </a:tblGrid>
              <a:tr h="301151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자원관리테이블 (RESOURCEREG)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52034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RES_NO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자원대분류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RES_CATEG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RES_NAME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520344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자원설명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RES_DESC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151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자원등록일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RES_REGDATE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13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500">
                <a:solidFill>
                  <a:schemeClr val="bg1"/>
                </a:solidFill>
                <a:latin typeface="Adobe Song Std L"/>
                <a:ea typeface="Adobe Song Std L"/>
              </a:rPr>
              <a:t>프로그램 개요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647084" y="1335200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6095999" y="1519200"/>
          <a:ext cx="5744821" cy="5211715"/>
        </p:xfrm>
        <a:graphic>
          <a:graphicData uri="http://schemas.openxmlformats.org/drawingml/2006/table">
            <a:tbl>
              <a:tblPr firstRow="1" bandRow="1"/>
              <a:tblGrid>
                <a:gridCol w="1093286"/>
                <a:gridCol w="2052394"/>
                <a:gridCol w="997507"/>
                <a:gridCol w="1601634"/>
              </a:tblGrid>
              <a:tr h="684779">
                <a:tc grid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500" b="1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개요 설명서</a:t>
                      </a:r>
                    </a:p>
                  </a:txBody>
                  <a:tcPr anchor="ctr">
                    <a:lnL w="38100">
                      <a:solidFill>
                        <a:prstClr val="black"/>
                      </a:solidFill>
                      <a:prstDash val="soli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38100">
                      <a:solidFill>
                        <a:prstClr val="black"/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38862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38862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8862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38862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38862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8862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38862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38862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38862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00584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 i="0" u="none" strike="noStrike" spc="-2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 명</a:t>
                      </a:r>
                    </a:p>
                  </a:txBody>
                  <a:tcPr anchor="ctr">
                    <a:lnL w="38100">
                      <a:solidFill>
                        <a:prstClr val="black"/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500" b="0" i="0" u="none" strike="noStrike" spc="-1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SIS</a:t>
                      </a:r>
                      <a:r>
                        <a:rPr lang="ko-KR" altLang="en-US" sz="1500" b="0" i="0" u="none" strike="noStrike" spc="-1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  <a:r>
                        <a:rPr lang="en-US" altLang="ko-KR" sz="1500" b="0" i="0" u="none" strike="noStrike" spc="-1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Project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500" b="0" i="0" u="none" strike="noStrike" spc="-2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(Standard Intranet System)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개발기간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500" b="0" i="0" u="none" strike="noStrike" spc="-1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2017-11-27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500" b="0" i="0" u="none" strike="noStrike" spc="-1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~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500" b="0" i="0" u="none" strike="noStrike" spc="-1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2018-01-05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약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주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25908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123444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개발 목적</a:t>
                      </a:r>
                    </a:p>
                  </a:txBody>
                  <a:tcPr anchor="ctr">
                    <a:lnL w="38100">
                      <a:solidFill>
                        <a:prstClr val="black"/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500" b="0" i="0" u="none" strike="noStrike" spc="-1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- 21세기 정보화시대에 늘어나는 인트라넷에 수요와 다양한 기능에 대해 보다 능동적인 커뮤니케이션과 표준화된 모델로 기존 프로그램보다 뛰어난 조직내에서 보편성과 접근성을 갖춘 프레임워크를 제시함.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/>
                        <a:t>약6주</a:t>
                      </a:r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38862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65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500" b="1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목표</a:t>
                      </a:r>
                    </a:p>
                  </a:txBody>
                  <a:tcPr anchor="ctr">
                    <a:lnL w="38100">
                      <a:solidFill>
                        <a:prstClr val="black"/>
                      </a:solidFill>
                      <a:prstDash val="solid"/>
                    </a:lnL>
                    <a:lnR w="4191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1. 원활한 커뮤니케이션 기능(쪽지, 메신저) 구현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2. 관리자와 사원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팀장급의 계정등급 관리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3. </a:t>
                      </a:r>
                      <a:r>
                        <a:rPr lang="ko-KR" altLang="en-US" sz="1500" b="0" i="0" u="none" strike="noStrike" spc="-2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사용자의 편의성을 높이기위 한 즐겨찾기 기능 구현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4.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한눈에 알아볼수있는 스케쥴러 구현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5. 모든 직종에 적용될 수 있는 문서 템플릿 제공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6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사용자의 입장에서 요구사항 고려 후 충족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7. 사내 그룹웨어의 보안이 철저한 프로그램 구현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38862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862" y="1500836"/>
            <a:ext cx="5445630" cy="269018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6606" y="4217857"/>
            <a:ext cx="5447945" cy="2025914"/>
          </a:xfrm>
          <a:prstGeom prst="rect">
            <a:avLst/>
          </a:prstGeom>
        </p:spPr>
      </p:pic>
      <p:cxnSp>
        <p:nvCxnSpPr>
          <p:cNvPr id="62" name="꺾인 연결선 61"/>
          <p:cNvCxnSpPr/>
          <p:nvPr/>
        </p:nvCxnSpPr>
        <p:spPr>
          <a:xfrm rot="5400000">
            <a:off x="-741600" y="4068000"/>
            <a:ext cx="2322000" cy="3600"/>
          </a:xfrm>
          <a:prstGeom prst="bentConnector4">
            <a:avLst>
              <a:gd name="adj1" fmla="val 335"/>
              <a:gd name="adj2" fmla="val 3195655"/>
            </a:avLst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99678" y="6344361"/>
            <a:ext cx="3177987" cy="359333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인트라넷의 다양한 활용 사례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118395" y="4012073"/>
            <a:ext cx="881282" cy="2515294"/>
            <a:chOff x="118395" y="4012073"/>
            <a:chExt cx="881282" cy="2515294"/>
          </a:xfrm>
        </p:grpSpPr>
        <p:cxnSp>
          <p:nvCxnSpPr>
            <p:cNvPr id="65" name="꺾인 연결선 64"/>
            <p:cNvCxnSpPr>
              <a:endCxn id="64" idx="1"/>
            </p:cNvCxnSpPr>
            <p:nvPr/>
          </p:nvCxnSpPr>
          <p:spPr>
            <a:xfrm rot="16200000" flipH="1">
              <a:off x="-696940" y="4827408"/>
              <a:ext cx="2511955" cy="88128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127297" y="4020974"/>
              <a:ext cx="14242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713629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데이터베이스(자원예약테이블)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60000" y="2160000"/>
          <a:ext cx="7991998" cy="3352800"/>
        </p:xfrm>
        <a:graphic>
          <a:graphicData uri="http://schemas.openxmlformats.org/drawingml/2006/table">
            <a:tbl>
              <a:tblPr firstRow="1" bandRow="1"/>
              <a:tblGrid>
                <a:gridCol w="2412149"/>
                <a:gridCol w="1836227"/>
                <a:gridCol w="1761784"/>
                <a:gridCol w="990919"/>
                <a:gridCol w="990919"/>
              </a:tblGrid>
              <a:tr h="300960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자원예약테이블 (RESERVATION)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자원예약번호(PK)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RV_NO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RES_NO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자원예약시작시간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RV_START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자원예약종료시간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RV_END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자원예약자번호(FK)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자원예약내용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RV_CONTENT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자원승인여부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RV_CONFIRM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자원예약일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RV_REGDATE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부서번호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(FK)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DEPT_NO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데이터베이스(웹하드)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05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00001" y="2564095"/>
          <a:ext cx="7991997" cy="2279438"/>
        </p:xfrm>
        <a:graphic>
          <a:graphicData uri="http://schemas.openxmlformats.org/drawingml/2006/table">
            <a:tbl>
              <a:tblPr firstRow="1" bandRow="1"/>
              <a:tblGrid>
                <a:gridCol w="2500188"/>
                <a:gridCol w="1861957"/>
                <a:gridCol w="1779460"/>
                <a:gridCol w="925196"/>
                <a:gridCol w="925196"/>
              </a:tblGrid>
              <a:tr h="301057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웹하드 (WEBHARD)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7771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웹하드게시글번호(PK)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WEB_NO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글쓴이(FK)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7771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글제목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WEB_TITLE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VARCHAR2(200)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글내용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WEB_CONTENT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CLOB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등록일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WEB_REGDATE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데이터베이스(웹하드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댓글)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05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00001" y="2867047"/>
          <a:ext cx="7991997" cy="2279438"/>
        </p:xfrm>
        <a:graphic>
          <a:graphicData uri="http://schemas.openxmlformats.org/drawingml/2006/table">
            <a:tbl>
              <a:tblPr firstRow="1" bandRow="1"/>
              <a:tblGrid>
                <a:gridCol w="2500188"/>
                <a:gridCol w="1861957"/>
                <a:gridCol w="1779460"/>
                <a:gridCol w="925196"/>
                <a:gridCol w="925196"/>
              </a:tblGrid>
              <a:tr h="301057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웹하드 댓글 (WEBHARD</a:t>
                      </a: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_COMM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7771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댓글번호(PK)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COMM_NO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사원번호(FK)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7771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등록일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COMM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REGDATE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댓글내용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COMM_CONTENT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CLOB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웹하드게시글번호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(FK)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WEB_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데이터베이스(웹하드 파일)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05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00001" y="2764962"/>
          <a:ext cx="7991997" cy="2584238"/>
        </p:xfrm>
        <a:graphic>
          <a:graphicData uri="http://schemas.openxmlformats.org/drawingml/2006/table">
            <a:tbl>
              <a:tblPr firstRow="1" bandRow="1"/>
              <a:tblGrid>
                <a:gridCol w="2500188"/>
                <a:gridCol w="1861957"/>
                <a:gridCol w="1779460"/>
                <a:gridCol w="925196"/>
                <a:gridCol w="925196"/>
              </a:tblGrid>
              <a:tr h="301057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웹하드파일 (WEBHARD</a:t>
                      </a: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_FILE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7771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FILE_NO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FILE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_N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AME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7771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원래파일이름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FILE_ORI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NAME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파일사이즈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FILE_SIZE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사원번호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(FK)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등록일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FILE_REGDATE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DATE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데이터베이스(쪽지함 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06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79664" y="2564095"/>
          <a:ext cx="7991997" cy="2438400"/>
        </p:xfrm>
        <a:graphic>
          <a:graphicData uri="http://schemas.openxmlformats.org/drawingml/2006/table">
            <a:tbl>
              <a:tblPr firstRow="1" bandRow="1"/>
              <a:tblGrid>
                <a:gridCol w="2453910"/>
                <a:gridCol w="1848432"/>
                <a:gridCol w="1770169"/>
                <a:gridCol w="959743"/>
                <a:gridCol w="959743"/>
              </a:tblGrid>
              <a:tr h="300960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쪽지함 (MESSAGE)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쪽지번호(PK)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MSG_NO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쪽지제목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MSG_TITLE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VARCHAR2(200)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쪽지내용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MSG_CONTENT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CLOB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날짜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MSG_REGDATE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보낸회원번호(FK)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SENDEMP_NO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보낸회원삭제여부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SEND_DELFLAG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VARVHAR2(10)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데이터베이스(받는사람)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06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00001" y="2730428"/>
          <a:ext cx="7991997" cy="2438400"/>
        </p:xfrm>
        <a:graphic>
          <a:graphicData uri="http://schemas.openxmlformats.org/drawingml/2006/table">
            <a:tbl>
              <a:tblPr firstRow="1" bandRow="1"/>
              <a:tblGrid>
                <a:gridCol w="2453910"/>
                <a:gridCol w="1848432"/>
                <a:gridCol w="1770169"/>
                <a:gridCol w="959743"/>
                <a:gridCol w="959743"/>
              </a:tblGrid>
              <a:tr h="300960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쪽지함 (MESSAGE</a:t>
                      </a: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_REC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시퀀스(PK)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REC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읽기여부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MSG_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READFLAG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받는회원번호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(FK)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삭제여부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MSG_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DELFLAG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중요쪽지여부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MSG_IMPFLAG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쪽지번호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(FK)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MSG_NO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71783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데이터베이스(사내뉴스게시판 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07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00001" y="2182915"/>
          <a:ext cx="7991998" cy="3352800"/>
        </p:xfrm>
        <a:graphic>
          <a:graphicData uri="http://schemas.openxmlformats.org/drawingml/2006/table">
            <a:tbl>
              <a:tblPr firstRow="1" bandRow="1"/>
              <a:tblGrid>
                <a:gridCol w="2460186"/>
                <a:gridCol w="1872794"/>
                <a:gridCol w="1796869"/>
                <a:gridCol w="1010652"/>
                <a:gridCol w="851497"/>
              </a:tblGrid>
              <a:tr h="300960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사내뉴스게시판 (NEWS)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게시글번호(PK)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NEWS_NO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글제목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NEWS_TITLE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글내용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NEWS_CONTENT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CLOB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등록일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NEWS_REGDATE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이미지이름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NEWS_IMAGE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VARCHAR2(200)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조회수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NEWS_READCNT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추천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NEWS_LIKE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noFill/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메인여부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NEWS_MAIN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39608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데이터베이스(사내뉴스게시판 답변테이블)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08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8" name="표 57"/>
          <p:cNvGraphicFramePr>
            <a:graphicFrameLocks noGrp="1"/>
          </p:cNvGraphicFramePr>
          <p:nvPr/>
        </p:nvGraphicFramePr>
        <p:xfrm>
          <a:off x="2429243" y="2564095"/>
          <a:ext cx="7991997" cy="2133600"/>
        </p:xfrm>
        <a:graphic>
          <a:graphicData uri="http://schemas.openxmlformats.org/drawingml/2006/table">
            <a:tbl>
              <a:tblPr firstRow="1" bandRow="1"/>
              <a:tblGrid>
                <a:gridCol w="2392761"/>
                <a:gridCol w="1830561"/>
                <a:gridCol w="1757891"/>
                <a:gridCol w="1005392"/>
                <a:gridCol w="1005392"/>
              </a:tblGrid>
              <a:tr h="301050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사내뉴스게시판 답변 (NEWS_COM)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답글번호(PK)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COM_NO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게시글번호(FK)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NEWS_NO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작성자(FK)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내용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COM_CONTENT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VARCHAR2(2000)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작성일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COM_REGDATE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39608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데이터베이스(사내뉴스 추천)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08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8" name="표 57"/>
          <p:cNvGraphicFramePr>
            <a:graphicFrameLocks noGrp="1"/>
          </p:cNvGraphicFramePr>
          <p:nvPr/>
        </p:nvGraphicFramePr>
        <p:xfrm>
          <a:off x="2429243" y="2564095"/>
          <a:ext cx="7991997" cy="1524000"/>
        </p:xfrm>
        <a:graphic>
          <a:graphicData uri="http://schemas.openxmlformats.org/drawingml/2006/table">
            <a:tbl>
              <a:tblPr firstRow="1" bandRow="1"/>
              <a:tblGrid>
                <a:gridCol w="2392761"/>
                <a:gridCol w="1830561"/>
                <a:gridCol w="1757891"/>
                <a:gridCol w="1005392"/>
                <a:gridCol w="1005392"/>
              </a:tblGrid>
              <a:tr h="301050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사내뉴스 추천 (NEWS</a:t>
                      </a: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LIKE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추천번호(PK)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LIKE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사원번호(FK)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게시글번호(FK)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NEWS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51456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데이터베이스(주소록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,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주소록 그룹 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09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69524" y="1598025"/>
          <a:ext cx="7991997" cy="2743200"/>
        </p:xfrm>
        <a:graphic>
          <a:graphicData uri="http://schemas.openxmlformats.org/drawingml/2006/table">
            <a:tbl>
              <a:tblPr firstRow="1" bandRow="1"/>
              <a:tblGrid>
                <a:gridCol w="2453910"/>
                <a:gridCol w="1848432"/>
                <a:gridCol w="1770169"/>
                <a:gridCol w="959743"/>
                <a:gridCol w="959743"/>
              </a:tblGrid>
              <a:tr h="300800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주소록(개인즐겨찾기) (ADDRBOOK)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주소록번호(PK)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ADDR_NO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주소록이름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ADDR_NAME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ADDR_COMP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VARCHAR2(200)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전화번호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ADDR_TEL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이메일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ADDR_EMAIL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삭제여부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ADDR_ISDEL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그룹번호(FK)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GROUP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2150475" y="4626975"/>
          <a:ext cx="7991997" cy="1524000"/>
        </p:xfrm>
        <a:graphic>
          <a:graphicData uri="http://schemas.openxmlformats.org/drawingml/2006/table">
            <a:tbl>
              <a:tblPr firstRow="1" bandRow="1"/>
              <a:tblGrid>
                <a:gridCol w="2453910"/>
                <a:gridCol w="1848432"/>
                <a:gridCol w="1770169"/>
                <a:gridCol w="959743"/>
                <a:gridCol w="959743"/>
              </a:tblGrid>
              <a:tr h="300800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주소록그룹 (ADDR</a:t>
                      </a: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GROUP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그룹번호(PK)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GROUP_NO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그룹이름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GROUP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사원번호(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인트라넷 개발 참고자료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1149202" y="1586313"/>
            <a:ext cx="5089228" cy="3150068"/>
            <a:chOff x="396671" y="3660449"/>
            <a:chExt cx="5089228" cy="3150068"/>
          </a:xfrm>
        </p:grpSpPr>
        <p:pic>
          <p:nvPicPr>
            <p:cNvPr id="50" name="그림 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6671" y="3660449"/>
              <a:ext cx="5089228" cy="2914279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760394" y="6538173"/>
              <a:ext cx="4041449" cy="27234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</a:rPr>
                <a:t>그룹웨어</a:t>
              </a:r>
              <a:r>
                <a:rPr lang="ko-KR" altLang="en-US" sz="1200" b="1"/>
                <a:t> </a:t>
              </a:r>
              <a:r>
                <a:rPr lang="ko-KR" altLang="en-US" sz="1200" b="1">
                  <a:solidFill>
                    <a:srgbClr val="FF0000"/>
                  </a:solidFill>
                </a:rPr>
                <a:t>주요 문제 사항(익명성) 및 사용자 설문자료</a:t>
              </a:r>
            </a:p>
          </p:txBody>
        </p:sp>
        <p:cxnSp>
          <p:nvCxnSpPr>
            <p:cNvPr id="52" name="꺾인 연결선 51"/>
            <p:cNvCxnSpPr>
              <a:stCxn id="51" idx="1"/>
            </p:cNvCxnSpPr>
            <p:nvPr/>
          </p:nvCxnSpPr>
          <p:spPr>
            <a:xfrm rot="10800000">
              <a:off x="590194" y="6442282"/>
              <a:ext cx="170200" cy="23103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1979955" y="4565057"/>
              <a:ext cx="29722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1229260" y="4753940"/>
            <a:ext cx="5107090" cy="1733173"/>
            <a:chOff x="414737" y="1440757"/>
            <a:chExt cx="5107090" cy="2126739"/>
          </a:xfrm>
        </p:grpSpPr>
        <p:pic>
          <p:nvPicPr>
            <p:cNvPr id="55" name="그림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4737" y="1440757"/>
              <a:ext cx="5093738" cy="178673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652501" y="3236915"/>
              <a:ext cx="4869324" cy="33058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</a:rPr>
                <a:t>기업들이 생각하는 그룹웨어</a:t>
              </a:r>
              <a:r>
                <a:rPr lang="ko-KR" altLang="en-US" sz="1200" b="1"/>
                <a:t> </a:t>
              </a:r>
              <a:r>
                <a:rPr lang="ko-KR" altLang="en-US" sz="1200" b="1">
                  <a:solidFill>
                    <a:srgbClr val="FF0000"/>
                  </a:solidFill>
                </a:rPr>
                <a:t>주요 검토사항(메일과 전자결제 시스템)</a:t>
              </a:r>
            </a:p>
          </p:txBody>
        </p:sp>
        <p:cxnSp>
          <p:nvCxnSpPr>
            <p:cNvPr id="57" name="꺾인 연결선 56"/>
            <p:cNvCxnSpPr>
              <a:stCxn id="56" idx="1"/>
            </p:cNvCxnSpPr>
            <p:nvPr/>
          </p:nvCxnSpPr>
          <p:spPr>
            <a:xfrm rot="10800000">
              <a:off x="527881" y="2988357"/>
              <a:ext cx="124623" cy="38465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3492205" y="2365227"/>
              <a:ext cx="193178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10077" y="2667890"/>
              <a:ext cx="40948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0" name="차트 59"/>
          <p:cNvGraphicFramePr/>
          <p:nvPr/>
        </p:nvGraphicFramePr>
        <p:xfrm>
          <a:off x="6342048" y="1629754"/>
          <a:ext cx="4813420" cy="2414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2" name="차트 61"/>
          <p:cNvGraphicFramePr/>
          <p:nvPr/>
        </p:nvGraphicFramePr>
        <p:xfrm>
          <a:off x="6315344" y="4033259"/>
          <a:ext cx="4555262" cy="2476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7435730" y="2383030"/>
            <a:ext cx="649835" cy="263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/>
              <a:t>14.3%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157849" y="2873701"/>
            <a:ext cx="649836" cy="267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/>
              <a:t>41.2%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54018" y="2873700"/>
            <a:ext cx="649835" cy="26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/>
              <a:t>15.1%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516915" y="3429000"/>
            <a:ext cx="649835" cy="26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/>
              <a:t>29.4%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579228" y="5562065"/>
            <a:ext cx="649835" cy="265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/>
              <a:t>52.7%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255769" y="4938934"/>
            <a:ext cx="649836" cy="270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/>
              <a:t>19%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487220" y="5410733"/>
            <a:ext cx="649835" cy="265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/>
              <a:t>15%</a:t>
            </a:r>
          </a:p>
        </p:txBody>
      </p:sp>
      <p:sp>
        <p:nvSpPr>
          <p:cNvPr id="70" name="TextBox 69"/>
          <p:cNvSpPr txBox="1"/>
          <p:nvPr/>
        </p:nvSpPr>
        <p:spPr>
          <a:xfrm rot="3091177">
            <a:off x="8202359" y="5864730"/>
            <a:ext cx="649834" cy="271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/>
              <a:t>11%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8746247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데이터베이스(개인스케쥴러테이블)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10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59999" y="2160000"/>
          <a:ext cx="7991997" cy="3263505"/>
        </p:xfrm>
        <a:graphic>
          <a:graphicData uri="http://schemas.openxmlformats.org/drawingml/2006/table">
            <a:tbl>
              <a:tblPr firstRow="1" bandRow="1"/>
              <a:tblGrid>
                <a:gridCol w="2432507"/>
                <a:gridCol w="1842177"/>
                <a:gridCol w="1765871"/>
                <a:gridCol w="975721"/>
                <a:gridCol w="975721"/>
              </a:tblGrid>
              <a:tr h="301129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개인스케쥴러 (PSCHEDULE)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112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112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개인 스케쥴번호(PK)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PSCH_NO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VARCHAR2(30)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12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개인 스케쥴제목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PSCH_TITLE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VARCHAR2(200)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12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개인 스케쥴시작날짜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PSCH_START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12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개인 스케쥴끝날짜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PSCH_END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52030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개인 스케쥴내용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PSCH_CONTENT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12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개인 스케쥴대분류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PSCH_CATEG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12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개인 스케쥴 장소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PSCH_EVENTP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12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84524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데이터베이스(팀내 스케쥴러 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60000" y="2160000"/>
          <a:ext cx="7991999" cy="3048000"/>
        </p:xfrm>
        <a:graphic>
          <a:graphicData uri="http://schemas.openxmlformats.org/drawingml/2006/table">
            <a:tbl>
              <a:tblPr firstRow="1" bandRow="1"/>
              <a:tblGrid>
                <a:gridCol w="2430001"/>
                <a:gridCol w="1977947"/>
                <a:gridCol w="1628867"/>
                <a:gridCol w="977592"/>
                <a:gridCol w="977592"/>
              </a:tblGrid>
              <a:tr h="301065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팀내스케쥴러 (TSCHEDULE)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109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109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팀내 스케쥴번호(PK)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TSCH_NO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9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팀내 스케쥴제목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TSCH_TITLE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VARCHAR2(200)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9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팀내 스케쥴시작날짜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TSCH_START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9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팀내 스케쥴끝날짜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TSCH_END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9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팀내 스케쥴장소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TSCH_EVENTPLACE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9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팀내 스케쥴내용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TSCH_CONTENT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9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팀내 스케쥴대분류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TSCH_CATEG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9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부서코드(FK)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DEPT_NO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데이터베이스(근태관리)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60000" y="2160000"/>
          <a:ext cx="7991996" cy="2348774"/>
        </p:xfrm>
        <a:graphic>
          <a:graphicData uri="http://schemas.openxmlformats.org/drawingml/2006/table">
            <a:tbl>
              <a:tblPr firstRow="1" bandRow="1"/>
              <a:tblGrid>
                <a:gridCol w="2500188"/>
                <a:gridCol w="1861957"/>
                <a:gridCol w="1779461"/>
                <a:gridCol w="925195"/>
                <a:gridCol w="925195"/>
              </a:tblGrid>
              <a:tr h="300937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근태관리 (COMMUTE)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51997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93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근태관리번호(PK)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CMT_NO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3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3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출근시간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CMT_IN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DATE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3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퇴근시간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CMT_OUT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DATE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38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근태상태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CMT_STATUS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데이터베이스(전자결재)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14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60000" y="2160000"/>
          <a:ext cx="7991996" cy="4088122"/>
        </p:xfrm>
        <a:graphic>
          <a:graphicData uri="http://schemas.openxmlformats.org/drawingml/2006/table">
            <a:tbl>
              <a:tblPr firstRow="1" bandRow="1"/>
              <a:tblGrid>
                <a:gridCol w="2500188"/>
                <a:gridCol w="1861957"/>
                <a:gridCol w="1779461"/>
                <a:gridCol w="925195"/>
                <a:gridCol w="925195"/>
              </a:tblGrid>
              <a:tr h="300987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전자결재 (CONFIRM)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52006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98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문서번호(PK)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CF_NO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8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양식번호(FK)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FORM_NO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8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기안자(FK)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8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기안일자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CF_REGDATE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8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연계문서번호(FK)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LINK_CF_NO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8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기안제목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CF_TITLE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5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8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기안내용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CF_CONTENT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CLOB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8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파일여부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CF_ISFILE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8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현재상태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CF_STATUS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520062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현재결재순서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CF_CONFIRMER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VARCHAR(30)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24475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데이터베이스(전자결재 첨부파일테이블)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15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60000" y="2160000"/>
          <a:ext cx="7991996" cy="2348774"/>
        </p:xfrm>
        <a:graphic>
          <a:graphicData uri="http://schemas.openxmlformats.org/drawingml/2006/table">
            <a:tbl>
              <a:tblPr firstRow="1" bandRow="1"/>
              <a:tblGrid>
                <a:gridCol w="2500188"/>
                <a:gridCol w="1861957"/>
                <a:gridCol w="1779461"/>
                <a:gridCol w="925195"/>
                <a:gridCol w="925195"/>
              </a:tblGrid>
              <a:tr h="300937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전자결재 첨부파일 (</a:t>
                      </a: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CONFIRM_FILE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51997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93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FILE_NO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3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FILE_NAME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3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원래파일이름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FILE_ORI_NAME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3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파일용량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FILE_SIZE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938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문서번호(FK)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CF_NO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707649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데이터베이스(결재라인, 결재서명등록 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16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8" name="표 57"/>
          <p:cNvGraphicFramePr>
            <a:graphicFrameLocks noGrp="1"/>
          </p:cNvGraphicFramePr>
          <p:nvPr/>
        </p:nvGraphicFramePr>
        <p:xfrm>
          <a:off x="2160000" y="1594800"/>
          <a:ext cx="7991996" cy="2258732"/>
        </p:xfrm>
        <a:graphic>
          <a:graphicData uri="http://schemas.openxmlformats.org/drawingml/2006/table">
            <a:tbl>
              <a:tblPr firstRow="1" bandRow="1"/>
              <a:tblGrid>
                <a:gridCol w="2500188"/>
                <a:gridCol w="1861957"/>
                <a:gridCol w="1779461"/>
                <a:gridCol w="925195"/>
                <a:gridCol w="925195"/>
              </a:tblGrid>
              <a:tr h="300817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결재라인등록 (SAVE_</a:t>
                      </a: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LINE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51976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81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등록번호(PK)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SAVE_NO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1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1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등록이름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SAVE_NAME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51976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결재자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SAVE_CONFIRMER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VARCHAR(300)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/>
        </p:nvGraphicFramePr>
        <p:xfrm>
          <a:off x="2160000" y="3988800"/>
          <a:ext cx="7991996" cy="2258730"/>
        </p:xfrm>
        <a:graphic>
          <a:graphicData uri="http://schemas.openxmlformats.org/drawingml/2006/table">
            <a:tbl>
              <a:tblPr firstRow="1" bandRow="1"/>
              <a:tblGrid>
                <a:gridCol w="2500188"/>
                <a:gridCol w="1861957"/>
                <a:gridCol w="1779461"/>
                <a:gridCol w="925195"/>
                <a:gridCol w="925195"/>
              </a:tblGrid>
              <a:tr h="300816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결재서명등록 (SIGN)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5197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81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회원번호(PFK)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1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SIGN_NAME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51976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원래파일이름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SIGN_ORI_NAME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1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파일용량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SIGN_SIZE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데이터베이스(전자결재 의견 테이블)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17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60000" y="2160000"/>
          <a:ext cx="7991998" cy="2133600"/>
        </p:xfrm>
        <a:graphic>
          <a:graphicData uri="http://schemas.openxmlformats.org/drawingml/2006/table">
            <a:tbl>
              <a:tblPr firstRow="1" bandRow="1"/>
              <a:tblGrid>
                <a:gridCol w="2412149"/>
                <a:gridCol w="1836227"/>
                <a:gridCol w="1761784"/>
                <a:gridCol w="990919"/>
                <a:gridCol w="990919"/>
              </a:tblGrid>
              <a:tr h="300857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의견 (COMM)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의견번호(PK)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COMM_NO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회원번호(FK)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MEM_NO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작성일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COMM_REGDATE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TIMESTAMP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내용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COMM_CONTENT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CLOB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문서번호(FK)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CF_NO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8025195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데이터베이스(문서양식, 문서종류)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18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60000" y="1699200"/>
          <a:ext cx="7991997" cy="2438400"/>
        </p:xfrm>
        <a:graphic>
          <a:graphicData uri="http://schemas.openxmlformats.org/drawingml/2006/table">
            <a:tbl>
              <a:tblPr firstRow="1" bandRow="1"/>
              <a:tblGrid>
                <a:gridCol w="2432507"/>
                <a:gridCol w="1842177"/>
                <a:gridCol w="1765871"/>
                <a:gridCol w="975721"/>
                <a:gridCol w="975721"/>
              </a:tblGrid>
              <a:tr h="301050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문서양식 (DOC_FORM)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양식번호(PK)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FORM_NO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양식이름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FORM_NAME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문서종류번호(FK)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FORM_TYPE_NO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보안수준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FORM_SECU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보존년한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FORM_LIFE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105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FORM_EX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VARCHAR2(500)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/>
        </p:nvGraphicFramePr>
        <p:xfrm>
          <a:off x="2160000" y="4320000"/>
          <a:ext cx="7991996" cy="1434086"/>
        </p:xfrm>
        <a:graphic>
          <a:graphicData uri="http://schemas.openxmlformats.org/drawingml/2006/table">
            <a:tbl>
              <a:tblPr firstRow="1" bandRow="1"/>
              <a:tblGrid>
                <a:gridCol w="2500188"/>
                <a:gridCol w="1861957"/>
                <a:gridCol w="1779461"/>
                <a:gridCol w="925195"/>
                <a:gridCol w="925195"/>
              </a:tblGrid>
              <a:tr h="300771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문서종류 (DOC_TYPE)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5196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771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문서종류번호(PK)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TYPE_NO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771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문서종류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TYPE_TYPE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VARCHAR(100)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0" y="151464"/>
            <a:ext cx="9619225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데이터베이스(전자결재 읽은 여부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참조수신함)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17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2100001" y="1902954"/>
          <a:ext cx="7991998" cy="1828800"/>
        </p:xfrm>
        <a:graphic>
          <a:graphicData uri="http://schemas.openxmlformats.org/drawingml/2006/table">
            <a:tbl>
              <a:tblPr firstRow="1" bandRow="1"/>
              <a:tblGrid>
                <a:gridCol w="2412149"/>
                <a:gridCol w="1836227"/>
                <a:gridCol w="1761784"/>
                <a:gridCol w="990919"/>
                <a:gridCol w="990919"/>
              </a:tblGrid>
              <a:tr h="300857"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읽은여부 (</a:t>
                      </a: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CF_IS_READ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시퀀스번호(PK)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SEQ_NO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사원번호(FK)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문서번호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(FK)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CF_NO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읽은여부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IS_READ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100001" y="4446662"/>
          <a:ext cx="7991998" cy="1524000"/>
        </p:xfrm>
        <a:graphic>
          <a:graphicData uri="http://schemas.openxmlformats.org/drawingml/2006/table">
            <a:tbl>
              <a:tblPr firstRow="1" bandRow="1"/>
              <a:tblGrid>
                <a:gridCol w="2412149"/>
                <a:gridCol w="1836227"/>
                <a:gridCol w="1761784"/>
                <a:gridCol w="990919"/>
                <a:gridCol w="990919"/>
              </a:tblGrid>
              <a:tr h="300857">
                <a:tc gridSpan="5">
                  <a:txBody>
                    <a:bodyPr/>
                    <a:lstStyle/>
                    <a:p>
                      <a:pPr marL="0" indent="0" algn="l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참조 수신함 (</a:t>
                      </a:r>
                      <a:r>
                        <a:rPr lang="en-US" altLang="ko-KR" sz="1400">
                          <a:solidFill>
                            <a:srgbClr val="FFFFFF"/>
                          </a:solidFill>
                          <a:effectLst/>
                        </a:rPr>
                        <a:t>CONFIRM_REFER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돋움"/>
                          <a:ea typeface="돋움"/>
                        </a:rPr>
                        <a:t>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7E2828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논리명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물리명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데이터 타입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Not Null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설명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8E8E8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시퀀스번호(PK)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SEQ_NO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사원번호(FK)</a:t>
                      </a: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EMP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_NO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NUMBER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85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문서번호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(FK)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CF_NO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VARCHAR2(100)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돋움"/>
                        <a:ea typeface="돋움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 </a:t>
                      </a:r>
                    </a:p>
                  </a:txBody>
                  <a:tcPr anchor="ctr">
                    <a:lnL w="0">
                      <a:noFill/>
                    </a:lnL>
                    <a:lnR w="15240">
                      <a:solidFill>
                        <a:srgbClr val="7E2828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8220" b="2370"/>
          <a:stretch>
            <a:fillRect/>
          </a:stretch>
        </p:blipFill>
        <p:spPr>
          <a:xfrm>
            <a:off x="1143000" y="0"/>
            <a:ext cx="9906000" cy="66524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718512" y="0"/>
            <a:ext cx="7734062" cy="6858002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641027" y="368540"/>
            <a:ext cx="5588000" cy="6139543"/>
            <a:chOff x="3355521" y="371022"/>
            <a:chExt cx="5588000" cy="6139543"/>
          </a:xfrm>
        </p:grpSpPr>
        <p:sp>
          <p:nvSpPr>
            <p:cNvPr id="2" name="타원 1"/>
            <p:cNvSpPr/>
            <p:nvPr/>
          </p:nvSpPr>
          <p:spPr>
            <a:xfrm>
              <a:off x="3355521" y="371022"/>
              <a:ext cx="5588000" cy="5588000"/>
            </a:xfrm>
            <a:prstGeom prst="ellipse">
              <a:avLst/>
            </a:prstGeom>
            <a:gradFill flip="none" rotWithShape="1">
              <a:gsLst>
                <a:gs pos="100000">
                  <a:srgbClr val="E6E6E6"/>
                </a:gs>
                <a:gs pos="0">
                  <a:srgbClr val="F2F3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bg1">
                  <a:alpha val="14000"/>
                </a:schemeClr>
              </a:glow>
              <a:outerShdw blurRad="622300" dist="2171700" dir="7800000" sx="85000" sy="85000" algn="tr" rotWithShape="0">
                <a:prstClr val="black">
                  <a:alpha val="17000"/>
                </a:prstClr>
              </a:outerShdw>
            </a:effectLst>
            <a:scene3d>
              <a:camera prst="orthographicFront"/>
              <a:lightRig rig="flat" dir="t"/>
            </a:scene3d>
            <a:sp3d extrusionH="76200" prstMaterial="matte">
              <a:extrusionClr>
                <a:srgbClr val="E8E8E8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355521" y="559708"/>
              <a:ext cx="5384800" cy="5950857"/>
            </a:xfrm>
            <a:prstGeom prst="ellipse">
              <a:avLst/>
            </a:prstGeom>
            <a:solidFill>
              <a:srgbClr val="F5F5F7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18407722">
              <a:off x="4217215" y="3956919"/>
              <a:ext cx="1206879" cy="2148232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8305780">
              <a:off x="6781898" y="499427"/>
              <a:ext cx="803776" cy="16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8003630">
              <a:off x="7054844" y="150382"/>
              <a:ext cx="393113" cy="1370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383084" y="2101661"/>
            <a:ext cx="4103885" cy="1554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400" b="1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스토리보드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PowerPoint is a computer program created by Microsoft Office Microsoft Office 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7959909" y="4247452"/>
            <a:ext cx="2515619" cy="261054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054031" y="5091061"/>
            <a:ext cx="971796" cy="82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Adobe Song Std L"/>
              </a:rPr>
              <a:t>Class.</a:t>
            </a: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Adobe Song Std L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96391" y="1566299"/>
            <a:ext cx="10999216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671245" y="3369273"/>
            <a:ext cx="3765026" cy="1550702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13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500" dirty="0">
                <a:solidFill>
                  <a:schemeClr val="bg1"/>
                </a:solidFill>
                <a:latin typeface="Adobe Song Std L"/>
                <a:ea typeface="Adobe Song Std L"/>
              </a:rPr>
              <a:t>주제선정후보 및 선정이유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prstClr val="black">
                    <a:lumMod val="65000"/>
                    <a:lumOff val="35000"/>
                  </a:prstClr>
                </a:solidFill>
                <a:latin typeface="Adobe Song Std L"/>
                <a:ea typeface="Adobe Song Std L"/>
              </a:rPr>
              <a:t>0</a:t>
            </a:r>
            <a:r>
              <a:rPr lang="ko-KR" altLang="en-US" sz="3200">
                <a:solidFill>
                  <a:prstClr val="black">
                    <a:lumMod val="65000"/>
                    <a:lumOff val="35000"/>
                  </a:prstClr>
                </a:solidFill>
                <a:latin typeface="Adobe Song Std L"/>
                <a:ea typeface="Adobe Song Std L"/>
              </a:rPr>
              <a:t>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527330" y="1872029"/>
            <a:ext cx="3098947" cy="4679054"/>
            <a:chOff x="3917729" y="1823346"/>
            <a:chExt cx="3926507" cy="5928575"/>
          </a:xfrm>
        </p:grpSpPr>
        <p:sp>
          <p:nvSpPr>
            <p:cNvPr id="36" name="자유형 35"/>
            <p:cNvSpPr/>
            <p:nvPr/>
          </p:nvSpPr>
          <p:spPr>
            <a:xfrm>
              <a:off x="3917729" y="1823346"/>
              <a:ext cx="1928244" cy="1928244"/>
            </a:xfrm>
            <a:custGeom>
              <a:avLst/>
              <a:gdLst>
                <a:gd name="connsiteX0" fmla="*/ 1928244 w 1928244"/>
                <a:gd name="connsiteY0" fmla="*/ 1928244 h 1928244"/>
                <a:gd name="connsiteX1" fmla="*/ 0 w 1928244"/>
                <a:gd name="connsiteY1" fmla="*/ 1928244 h 1928244"/>
                <a:gd name="connsiteX2" fmla="*/ 0 w 1928244"/>
                <a:gd name="connsiteY2" fmla="*/ 0 h 1928244"/>
                <a:gd name="connsiteX3" fmla="*/ 168813 w 1928244"/>
                <a:gd name="connsiteY3" fmla="*/ 8525 h 1928244"/>
                <a:gd name="connsiteX4" fmla="*/ 1919720 w 1928244"/>
                <a:gd name="connsiteY4" fmla="*/ 1759432 h 1928244"/>
                <a:gd name="connsiteX5" fmla="*/ 1928244 w 1928244"/>
                <a:gd name="connsiteY5" fmla="*/ 1928244 h 192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8244" h="1928244">
                  <a:moveTo>
                    <a:pt x="1928244" y="1928244"/>
                  </a:moveTo>
                  <a:lnTo>
                    <a:pt x="0" y="1928244"/>
                  </a:lnTo>
                  <a:lnTo>
                    <a:pt x="0" y="0"/>
                  </a:lnTo>
                  <a:lnTo>
                    <a:pt x="168813" y="8525"/>
                  </a:lnTo>
                  <a:cubicBezTo>
                    <a:pt x="1092016" y="102281"/>
                    <a:pt x="1825964" y="836228"/>
                    <a:pt x="1919720" y="1759432"/>
                  </a:cubicBezTo>
                  <a:lnTo>
                    <a:pt x="1928244" y="1928244"/>
                  </a:lnTo>
                  <a:close/>
                </a:path>
              </a:pathLst>
            </a:custGeom>
            <a:solidFill>
              <a:srgbClr val="FFCCC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5400000">
              <a:off x="5915993" y="5823677"/>
              <a:ext cx="1928244" cy="1928243"/>
            </a:xfrm>
            <a:custGeom>
              <a:avLst/>
              <a:gdLst>
                <a:gd name="connsiteX0" fmla="*/ 1928244 w 1928244"/>
                <a:gd name="connsiteY0" fmla="*/ 0 h 1928243"/>
                <a:gd name="connsiteX1" fmla="*/ 1919720 w 1928244"/>
                <a:gd name="connsiteY1" fmla="*/ 168812 h 1928243"/>
                <a:gd name="connsiteX2" fmla="*/ 168813 w 1928244"/>
                <a:gd name="connsiteY2" fmla="*/ 1919719 h 1928243"/>
                <a:gd name="connsiteX3" fmla="*/ 0 w 1928244"/>
                <a:gd name="connsiteY3" fmla="*/ 1928243 h 1928243"/>
                <a:gd name="connsiteX4" fmla="*/ 0 w 1928244"/>
                <a:gd name="connsiteY4" fmla="*/ 0 h 1928243"/>
                <a:gd name="connsiteX5" fmla="*/ 1928244 w 1928244"/>
                <a:gd name="connsiteY5" fmla="*/ 0 h 192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8244" h="1928243">
                  <a:moveTo>
                    <a:pt x="1928244" y="0"/>
                  </a:moveTo>
                  <a:lnTo>
                    <a:pt x="1919720" y="168812"/>
                  </a:lnTo>
                  <a:cubicBezTo>
                    <a:pt x="1825964" y="1092016"/>
                    <a:pt x="1092016" y="1825963"/>
                    <a:pt x="168813" y="1919719"/>
                  </a:cubicBezTo>
                  <a:lnTo>
                    <a:pt x="0" y="1928243"/>
                  </a:lnTo>
                  <a:lnTo>
                    <a:pt x="0" y="0"/>
                  </a:lnTo>
                  <a:lnTo>
                    <a:pt x="1928244" y="0"/>
                  </a:lnTo>
                  <a:close/>
                </a:path>
              </a:pathLst>
            </a:custGeom>
            <a:solidFill>
              <a:srgbClr val="FFCCC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 rot="16200000">
              <a:off x="3917730" y="3815090"/>
              <a:ext cx="1928242" cy="1928244"/>
            </a:xfrm>
            <a:custGeom>
              <a:avLst/>
              <a:gdLst>
                <a:gd name="connsiteX0" fmla="*/ 1928242 w 1928242"/>
                <a:gd name="connsiteY0" fmla="*/ 0 h 1928244"/>
                <a:gd name="connsiteX1" fmla="*/ 1928242 w 1928242"/>
                <a:gd name="connsiteY1" fmla="*/ 1928244 h 1928244"/>
                <a:gd name="connsiteX2" fmla="*/ 0 w 1928242"/>
                <a:gd name="connsiteY2" fmla="*/ 1928244 h 1928244"/>
                <a:gd name="connsiteX3" fmla="*/ 8524 w 1928242"/>
                <a:gd name="connsiteY3" fmla="*/ 1759432 h 1928244"/>
                <a:gd name="connsiteX4" fmla="*/ 1759431 w 1928242"/>
                <a:gd name="connsiteY4" fmla="*/ 8525 h 1928244"/>
                <a:gd name="connsiteX5" fmla="*/ 1928242 w 1928242"/>
                <a:gd name="connsiteY5" fmla="*/ 0 h 192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8242" h="1928244">
                  <a:moveTo>
                    <a:pt x="1928242" y="0"/>
                  </a:moveTo>
                  <a:lnTo>
                    <a:pt x="1928242" y="1928244"/>
                  </a:lnTo>
                  <a:lnTo>
                    <a:pt x="0" y="1928244"/>
                  </a:lnTo>
                  <a:lnTo>
                    <a:pt x="8524" y="1759432"/>
                  </a:lnTo>
                  <a:cubicBezTo>
                    <a:pt x="102280" y="836228"/>
                    <a:pt x="836227" y="102281"/>
                    <a:pt x="1759431" y="8525"/>
                  </a:cubicBezTo>
                  <a:lnTo>
                    <a:pt x="1928242" y="0"/>
                  </a:lnTo>
                  <a:close/>
                </a:path>
              </a:pathLst>
            </a:custGeom>
            <a:solidFill>
              <a:srgbClr val="FFCCC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10800000">
              <a:off x="5909473" y="3815090"/>
              <a:ext cx="1928242" cy="1928243"/>
            </a:xfrm>
            <a:custGeom>
              <a:avLst/>
              <a:gdLst>
                <a:gd name="connsiteX0" fmla="*/ 1928242 w 1928242"/>
                <a:gd name="connsiteY0" fmla="*/ 0 h 1928243"/>
                <a:gd name="connsiteX1" fmla="*/ 1928242 w 1928242"/>
                <a:gd name="connsiteY1" fmla="*/ 1928243 h 1928243"/>
                <a:gd name="connsiteX2" fmla="*/ 1759431 w 1928242"/>
                <a:gd name="connsiteY2" fmla="*/ 1919719 h 1928243"/>
                <a:gd name="connsiteX3" fmla="*/ 8524 w 1928242"/>
                <a:gd name="connsiteY3" fmla="*/ 168812 h 1928243"/>
                <a:gd name="connsiteX4" fmla="*/ 0 w 1928242"/>
                <a:gd name="connsiteY4" fmla="*/ 0 h 1928243"/>
                <a:gd name="connsiteX5" fmla="*/ 1928242 w 1928242"/>
                <a:gd name="connsiteY5" fmla="*/ 0 h 192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8242" h="1928243">
                  <a:moveTo>
                    <a:pt x="1928242" y="0"/>
                  </a:moveTo>
                  <a:lnTo>
                    <a:pt x="1928242" y="1928243"/>
                  </a:lnTo>
                  <a:lnTo>
                    <a:pt x="1759431" y="1919719"/>
                  </a:lnTo>
                  <a:cubicBezTo>
                    <a:pt x="836227" y="1825963"/>
                    <a:pt x="102280" y="1092016"/>
                    <a:pt x="8524" y="168812"/>
                  </a:cubicBezTo>
                  <a:lnTo>
                    <a:pt x="0" y="0"/>
                  </a:lnTo>
                  <a:lnTo>
                    <a:pt x="1928242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873938" y="1940310"/>
            <a:ext cx="3466862" cy="150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srgbClr val="FF9999"/>
                </a:solidFill>
              </a:rPr>
              <a:t>부동산중계사이트</a:t>
            </a:r>
          </a:p>
          <a:p>
            <a:pPr marL="171450" indent="-171450"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보편적이다</a:t>
            </a:r>
            <a:r>
              <a:rPr lang="en-US" altLang="ko-KR" sz="1200" b="1">
                <a:solidFill>
                  <a:schemeClr val="bg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한 카테고리에 기능이 너무 편중되어 있다</a:t>
            </a:r>
            <a:r>
              <a:rPr lang="en-US" altLang="ko-KR" sz="1200" b="1">
                <a:solidFill>
                  <a:schemeClr val="bg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주요 기능이 상세 검색뿐</a:t>
            </a:r>
            <a:r>
              <a:rPr lang="en-US" altLang="ko-KR" sz="1200" b="1">
                <a:solidFill>
                  <a:schemeClr val="bg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자료수집 범위측정의 에매함</a:t>
            </a:r>
            <a:r>
              <a:rPr lang="en-US" altLang="ko-KR" sz="1000" b="1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691356" y="3895107"/>
            <a:ext cx="2835974" cy="1503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srgbClr val="FF9999"/>
                </a:solidFill>
              </a:rPr>
              <a:t>책</a:t>
            </a:r>
            <a:r>
              <a:rPr lang="en-US" altLang="ko-KR" sz="1400" b="1">
                <a:solidFill>
                  <a:srgbClr val="FF9999"/>
                </a:solidFill>
              </a:rPr>
              <a:t> </a:t>
            </a:r>
            <a:r>
              <a:rPr lang="ko-KR" altLang="en-US" sz="1400" b="1">
                <a:solidFill>
                  <a:srgbClr val="FF9999"/>
                </a:solidFill>
              </a:rPr>
              <a:t>대여 및 읽기 사이트</a:t>
            </a:r>
          </a:p>
          <a:p>
            <a:pPr marL="171450" indent="-171450"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카테고리가 한정적일 수 있다</a:t>
            </a:r>
            <a:r>
              <a:rPr lang="en-US" altLang="ko-KR" sz="1200" b="1">
                <a:solidFill>
                  <a:schemeClr val="bg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제시된 표준이 부족할 수 있다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밴치마킹이 어려울 수 있다</a:t>
            </a:r>
            <a:r>
              <a:rPr lang="en-US" altLang="ko-KR" sz="1200" b="1">
                <a:solidFill>
                  <a:schemeClr val="bg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자료수집이 어려울 수 있다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667387" y="3463804"/>
            <a:ext cx="3768884" cy="1230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srgbClr val="FF9999"/>
                </a:solidFill>
              </a:rPr>
              <a:t>인트라넷</a:t>
            </a:r>
          </a:p>
          <a:p>
            <a:pPr marL="171450" indent="-171450"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개인 보안이 점점 중요해지는 세대에 발맞춰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   보다 정형화된 인트라넷의 표준 프레임을 제시</a:t>
            </a:r>
          </a:p>
          <a:p>
            <a:pPr marL="171450" indent="-171450"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다양한 기능 구현에 접근성이 매우 좋은 주제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949297" y="5447843"/>
            <a:ext cx="3768884" cy="67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srgbClr val="FF9999"/>
                </a:solidFill>
              </a:rPr>
              <a:t>워크넷사이트</a:t>
            </a:r>
          </a:p>
          <a:p>
            <a:pPr marL="171450" indent="-171450">
              <a:lnSpc>
                <a:spcPct val="150000"/>
              </a:lnSpc>
              <a:buFont typeface="Wingdings"/>
              <a:buChar char="v"/>
              <a:defRPr lang="ko-KR" altLang="en-US"/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자료수집이 방대함</a:t>
            </a:r>
            <a:r>
              <a:rPr lang="en-US" altLang="ko-KR" sz="1200">
                <a:solidFill>
                  <a:schemeClr val="bg1"/>
                </a:solidFill>
              </a:rPr>
              <a:t>.(</a:t>
            </a:r>
            <a:r>
              <a:rPr lang="ko-KR" altLang="en-US" sz="1200">
                <a:solidFill>
                  <a:schemeClr val="bg1"/>
                </a:solidFill>
              </a:rPr>
              <a:t>기간내 구현이 힘들가능성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 rot="16200000">
            <a:off x="9281556" y="760827"/>
            <a:ext cx="252000" cy="313016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7" name="모서리가 둥근 직사각형 96"/>
          <p:cNvSpPr/>
          <p:nvPr/>
        </p:nvSpPr>
        <p:spPr>
          <a:xfrm rot="16200000">
            <a:off x="9147710" y="894673"/>
            <a:ext cx="252000" cy="28624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9953454" y="2380439"/>
            <a:ext cx="1153554" cy="51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chemeClr val="bg1"/>
                </a:solidFill>
                <a:latin typeface="+mn-ea"/>
              </a:rPr>
              <a:t>95</a:t>
            </a:r>
            <a:r>
              <a:rPr lang="en-US" altLang="ko-KR" sz="1600">
                <a:solidFill>
                  <a:schemeClr val="bg1"/>
                </a:solidFill>
                <a:latin typeface="+mn-ea"/>
              </a:rPr>
              <a:t>%</a:t>
            </a:r>
            <a:endParaRPr lang="en-US" altLang="ko-KR"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0037" y="4113000"/>
            <a:ext cx="7136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</a:rPr>
              <a:t>선택</a:t>
            </a:r>
            <a:r>
              <a:rPr lang="en-US" altLang="ko-KR">
                <a:solidFill>
                  <a:srgbClr val="FF0000"/>
                </a:solidFill>
              </a:rPr>
              <a:t>!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9455" y="1940310"/>
            <a:ext cx="20457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팀원 의견 일치 율</a:t>
            </a:r>
          </a:p>
        </p:txBody>
      </p:sp>
      <p:cxnSp>
        <p:nvCxnSpPr>
          <p:cNvPr id="102" name="꺾인 연결선 101"/>
          <p:cNvCxnSpPr/>
          <p:nvPr/>
        </p:nvCxnSpPr>
        <p:spPr>
          <a:xfrm rot="10800000">
            <a:off x="2468489" y="2213895"/>
            <a:ext cx="2385701" cy="356079"/>
          </a:xfrm>
          <a:prstGeom prst="bentConnector3">
            <a:avLst>
              <a:gd name="adj1" fmla="val 50000"/>
            </a:avLst>
          </a:prstGeom>
          <a:ln w="28575">
            <a:solidFill>
              <a:srgbClr val="BAFF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/>
          <p:nvPr/>
        </p:nvCxnSpPr>
        <p:spPr>
          <a:xfrm rot="10800000" flipV="1">
            <a:off x="3696946" y="4038778"/>
            <a:ext cx="1424298" cy="142429"/>
          </a:xfrm>
          <a:prstGeom prst="bentConnector3">
            <a:avLst>
              <a:gd name="adj1" fmla="val 50000"/>
            </a:avLst>
          </a:prstGeom>
          <a:ln w="28575">
            <a:solidFill>
              <a:srgbClr val="BAFF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/>
          <p:nvPr/>
        </p:nvCxnSpPr>
        <p:spPr>
          <a:xfrm flipV="1">
            <a:off x="6946128" y="3736114"/>
            <a:ext cx="765561" cy="249252"/>
          </a:xfrm>
          <a:prstGeom prst="bentConnector3">
            <a:avLst>
              <a:gd name="adj1" fmla="val 50000"/>
            </a:avLst>
          </a:prstGeom>
          <a:ln w="28575">
            <a:solidFill>
              <a:srgbClr val="BAFF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endCxn id="49" idx="1"/>
          </p:cNvCxnSpPr>
          <p:nvPr/>
        </p:nvCxnSpPr>
        <p:spPr>
          <a:xfrm>
            <a:off x="6981736" y="5587703"/>
            <a:ext cx="967561" cy="197553"/>
          </a:xfrm>
          <a:prstGeom prst="bentConnector3">
            <a:avLst>
              <a:gd name="adj1" fmla="val 50000"/>
            </a:avLst>
          </a:prstGeom>
          <a:ln w="28575">
            <a:solidFill>
              <a:srgbClr val="BAFF1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5691" y="1349515"/>
            <a:ext cx="11080618" cy="55084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스토리보드(로그인 및 비밀번호 찾기)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9803797" y="0"/>
            <a:ext cx="2388204" cy="2761190"/>
            <a:chOff x="9752648" y="1950243"/>
            <a:chExt cx="2439352" cy="4662488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10406062" y="5872162"/>
            <a:ext cx="286703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096000" y="4425422"/>
            <a:ext cx="495301" cy="186618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901363" y="5881686"/>
            <a:ext cx="286702" cy="421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653795" y="4408487"/>
            <a:ext cx="442205" cy="204259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816815" y="162401"/>
            <a:ext cx="2375186" cy="2493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:</a:t>
            </a: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ko-KR" altLang="en-US" sz="1700">
                <a:solidFill>
                  <a:schemeClr val="tx1"/>
                </a:solidFill>
              </a:rPr>
              <a:t>비밀번호 찾은후</a:t>
            </a:r>
          </a:p>
          <a:p>
            <a:pPr>
              <a:defRPr lang="ko-KR" altLang="en-US"/>
            </a:pPr>
            <a:r>
              <a:rPr lang="ko-KR" altLang="en-US" sz="1700">
                <a:solidFill>
                  <a:schemeClr val="tx1"/>
                </a:solidFill>
              </a:rPr>
              <a:t>비밀번호는 어떤식으로 되나요</a:t>
            </a:r>
            <a:r>
              <a:rPr lang="en-US" altLang="ko-KR" sz="1700">
                <a:solidFill>
                  <a:schemeClr val="tx1"/>
                </a:solidFill>
              </a:rPr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숫자로 구성된 랜덤값이 이메일로 발송됩니다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endParaRPr lang="en-US" altLang="ko-KR" sz="15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endParaRPr lang="ko-KR" altLang="en-US" sz="13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054" y="4483644"/>
            <a:ext cx="2879219" cy="23534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8100" y="3991043"/>
            <a:ext cx="1038224" cy="657225"/>
            <a:chOff x="9205913" y="1890712"/>
            <a:chExt cx="1038224" cy="657225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4588738"/>
            <a:ext cx="2867980" cy="2057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사원번호와 비밀번호를 입력하여 로그인하며 비밀번호를 모를시 비밀번호 찾기로 사원번호와 이름을 입력하면 해당 사원의 이메일로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비밀번호가 발송됩니다</a:t>
            </a:r>
            <a:r>
              <a:rPr lang="en-US" altLang="ko-KR" sz="1300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013" y="1349515"/>
            <a:ext cx="10433973" cy="450257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스토리보드(비밀번호찾기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(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이메일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)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406062" y="5872162"/>
            <a:ext cx="286703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241902" y="2802644"/>
            <a:ext cx="1112662" cy="186618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901363" y="5881686"/>
            <a:ext cx="286702" cy="421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258309" y="2574041"/>
            <a:ext cx="883176" cy="133703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054" y="4483644"/>
            <a:ext cx="2879219" cy="23534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8100" y="3991043"/>
            <a:ext cx="1038224" cy="657225"/>
            <a:chOff x="9205913" y="1890712"/>
            <a:chExt cx="1038224" cy="657225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4303878"/>
            <a:ext cx="2867980" cy="2924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사원번호와 이름이 맞으면</a:t>
            </a:r>
          </a:p>
          <a:p>
            <a:pPr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위와같은 양식으로 비밀번호가 이메일로 오게됩니다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endParaRPr lang="en-US" altLang="ko-KR" sz="15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해당 비밀번호는 암호화로 데이터베이스에 저장되어, 사용자의 소중한 정보를 관리합니다.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6035" y="6147365"/>
            <a:ext cx="7614214" cy="221952"/>
          </a:xfrm>
          <a:prstGeom prst="rect">
            <a:avLst/>
          </a:prstGeom>
        </p:spPr>
      </p:pic>
      <p:sp>
        <p:nvSpPr>
          <p:cNvPr id="68" name="모서리가 둥근 직사각형 63"/>
          <p:cNvSpPr/>
          <p:nvPr/>
        </p:nvSpPr>
        <p:spPr>
          <a:xfrm>
            <a:off x="4851219" y="6150815"/>
            <a:ext cx="3204601" cy="22222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모서리가 둥근 사각형 설명선 33"/>
          <p:cNvSpPr/>
          <p:nvPr/>
        </p:nvSpPr>
        <p:spPr>
          <a:xfrm>
            <a:off x="5398011" y="5403052"/>
            <a:ext cx="2419439" cy="376237"/>
          </a:xfrm>
          <a:prstGeom prst="wedgeRoundRectCallout">
            <a:avLst>
              <a:gd name="adj1" fmla="val 47613"/>
              <a:gd name="adj2" fmla="val 121235"/>
              <a:gd name="adj3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암호화된 비밀번호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115" y="1459827"/>
            <a:ext cx="9591772" cy="538392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HOME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화면)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727201" y="5091831"/>
            <a:ext cx="429579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585374" y="4874913"/>
            <a:ext cx="3219539" cy="1689789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4898572" y="5088236"/>
            <a:ext cx="429577" cy="421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solidFill>
                  <a:srgbClr val="0000FF"/>
                </a:solidFill>
              </a:rPr>
              <a:t>2)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804913" y="4886327"/>
            <a:ext cx="2432649" cy="16783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31221" y="5076822"/>
            <a:ext cx="427844" cy="417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3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237562" y="4874913"/>
            <a:ext cx="2432649" cy="1686937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482193" y="2039394"/>
            <a:ext cx="429020" cy="416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4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28149" y="2010180"/>
            <a:ext cx="4342062" cy="291924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16495" y="3990024"/>
            <a:ext cx="426720" cy="418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chemeClr val="bg1"/>
                </a:solidFill>
              </a:rPr>
              <a:t>5</a:t>
            </a:r>
            <a:r>
              <a:rPr lang="ko-KR" altLang="en-US" sz="22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8783" y="3154794"/>
            <a:ext cx="1476149" cy="93955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9668362" y="644065"/>
            <a:ext cx="2495558" cy="5791976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9225232" y="151464"/>
            <a:ext cx="1038224" cy="657225"/>
            <a:chOff x="9205913" y="1890712"/>
            <a:chExt cx="1038224" cy="657225"/>
          </a:xfrm>
        </p:grpSpPr>
        <p:sp>
          <p:nvSpPr>
            <p:cNvPr id="33" name="타원형 설명선 32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순서도: 수행의 시작/종료 33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653520" y="728684"/>
            <a:ext cx="2485817" cy="523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en-US" altLang="ko-KR" sz="1300"/>
              <a:t>1) </a:t>
            </a:r>
            <a:r>
              <a:rPr lang="ko-KR" altLang="en-US" sz="1300"/>
              <a:t>최근 공지사항 중 일부가 표시 됩니다</a:t>
            </a:r>
            <a:r>
              <a:rPr lang="en-US" altLang="ko-KR" sz="1300"/>
              <a:t>.</a:t>
            </a:r>
            <a:r>
              <a:rPr lang="ko-KR" altLang="en-US" sz="1300"/>
              <a:t> 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300"/>
              <a:t>2) </a:t>
            </a:r>
            <a:r>
              <a:rPr lang="ko-KR" altLang="en-US" sz="1300"/>
              <a:t>내 결재를 대기중인 문서가 표시됩니다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300"/>
              <a:t>3) </a:t>
            </a:r>
            <a:r>
              <a:rPr lang="ko-KR" altLang="en-US" sz="1300"/>
              <a:t>내가 받은 쪽지가 표시 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300"/>
              <a:t>4) </a:t>
            </a:r>
            <a:r>
              <a:rPr lang="ko-KR" altLang="en-US" sz="1300"/>
              <a:t>스케쥴러를 통해 나와 관련된 스케쥴을 확인할 수 있습니다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300"/>
              <a:t>5) </a:t>
            </a:r>
            <a:r>
              <a:rPr lang="ko-KR" altLang="en-US" sz="1300"/>
              <a:t>현재 시간을 표시합니다</a:t>
            </a:r>
            <a:r>
              <a:rPr lang="en-US" altLang="ko-KR" sz="1300"/>
              <a:t>.(</a:t>
            </a:r>
            <a:r>
              <a:rPr lang="ko-KR" altLang="en-US" sz="1300"/>
              <a:t>혹 해외 출장이나 미팅을 위하여 주요 </a:t>
            </a:r>
            <a:r>
              <a:rPr lang="en-US" altLang="ko-KR" sz="1300"/>
              <a:t>5</a:t>
            </a:r>
            <a:r>
              <a:rPr lang="ko-KR" altLang="en-US" sz="1300"/>
              <a:t>개도시의 해외 날씨도 표시합니다</a:t>
            </a:r>
            <a:r>
              <a:rPr lang="en-US" altLang="ko-KR" sz="1300"/>
              <a:t>.)</a:t>
            </a:r>
          </a:p>
          <a:p>
            <a:pPr>
              <a:defRPr lang="ko-KR" altLang="en-US"/>
            </a:pPr>
            <a:endParaRPr lang="en-US" altLang="ko-KR" sz="1300"/>
          </a:p>
          <a:p>
            <a:pPr>
              <a:defRPr lang="ko-KR" altLang="en-US"/>
            </a:pPr>
            <a:r>
              <a:rPr lang="en-US" altLang="ko-KR" sz="1300"/>
              <a:t>6) </a:t>
            </a:r>
            <a:r>
              <a:rPr lang="ko-KR" altLang="en-US" sz="1300"/>
              <a:t>하단 </a:t>
            </a:r>
            <a:r>
              <a:rPr lang="en-US" altLang="ko-KR" sz="1300"/>
              <a:t>top</a:t>
            </a:r>
            <a:r>
              <a:rPr lang="ko-KR" altLang="en-US" sz="1300"/>
              <a:t>메인뉴스를 돌아가며 출력합니다</a:t>
            </a:r>
            <a:r>
              <a:rPr lang="en-US" altLang="ko-KR" sz="1300"/>
              <a:t>. </a:t>
            </a:r>
            <a:r>
              <a:rPr lang="ko-KR" altLang="en-US" sz="1300"/>
              <a:t>제목을 클릭하면 뉴스 상세페이지로 이동합니다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85374" y="6581818"/>
            <a:ext cx="8122513" cy="244439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604932" y="6436041"/>
            <a:ext cx="429608" cy="420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2200">
                <a:solidFill>
                  <a:srgbClr val="0000FF"/>
                </a:solidFill>
              </a:rPr>
              <a:t>6</a:t>
            </a:r>
            <a:r>
              <a:rPr lang="ko-KR" altLang="en-US" sz="2200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32338"/>
            <a:ext cx="12192000" cy="552566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스토리보드(사원 등록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406062" y="5872162"/>
            <a:ext cx="286703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901363" y="5881686"/>
            <a:ext cx="286702" cy="421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540318" y="3567079"/>
            <a:ext cx="627413" cy="150637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054" y="4483644"/>
            <a:ext cx="2879219" cy="23534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8100" y="3991043"/>
            <a:ext cx="1038224" cy="657225"/>
            <a:chOff x="9205913" y="1890712"/>
            <a:chExt cx="1038224" cy="657225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4588738"/>
            <a:ext cx="2867980" cy="185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사원등록시 우편번호는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다음</a:t>
            </a:r>
            <a:r>
              <a:rPr lang="en-US" altLang="ko-KR" sz="1300">
                <a:solidFill>
                  <a:schemeClr val="tx1"/>
                </a:solidFill>
              </a:rPr>
              <a:t>AIP</a:t>
            </a:r>
            <a:r>
              <a:rPr lang="ko-KR" altLang="en-US" sz="1300">
                <a:solidFill>
                  <a:schemeClr val="tx1"/>
                </a:solidFill>
              </a:rPr>
              <a:t>를 사용했으며 사원사진은 파일선택으로 선택하여 등록할 수 있습니다</a:t>
            </a: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908954" y="2076863"/>
            <a:ext cx="3268716" cy="3212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2" name="모서리가 둥근 직사각형 65"/>
          <p:cNvSpPr/>
          <p:nvPr/>
        </p:nvSpPr>
        <p:spPr>
          <a:xfrm>
            <a:off x="4816190" y="5363368"/>
            <a:ext cx="248177" cy="124179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3" name="모서리가 둥근 직사각형 65"/>
          <p:cNvSpPr/>
          <p:nvPr/>
        </p:nvSpPr>
        <p:spPr>
          <a:xfrm>
            <a:off x="5136196" y="5356852"/>
            <a:ext cx="248177" cy="124178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모서리가 둥근 직사각형 65"/>
          <p:cNvSpPr/>
          <p:nvPr/>
        </p:nvSpPr>
        <p:spPr>
          <a:xfrm>
            <a:off x="3690427" y="5207897"/>
            <a:ext cx="362830" cy="124179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9803797" y="0"/>
            <a:ext cx="2388204" cy="2126190"/>
            <a:chOff x="9752648" y="1950243"/>
            <a:chExt cx="2439352" cy="4662488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9816815" y="162400"/>
            <a:ext cx="2375186" cy="2007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:</a:t>
            </a: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ko-KR" altLang="en-US" sz="1700">
                <a:solidFill>
                  <a:schemeClr val="tx1"/>
                </a:solidFill>
              </a:rPr>
              <a:t>사원등록은 관리자만 할 수 있나요</a:t>
            </a:r>
            <a:r>
              <a:rPr lang="en-US" altLang="ko-KR" sz="1700">
                <a:solidFill>
                  <a:schemeClr val="tx1"/>
                </a:solidFill>
              </a:rPr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네 사원이 할 수 없으며 관리자만이 가능합니다</a:t>
            </a:r>
          </a:p>
          <a:p>
            <a:pPr>
              <a:defRPr lang="ko-KR" altLang="en-US"/>
            </a:pPr>
            <a:endParaRPr lang="ko-KR" altLang="en-US" sz="1300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65767" y="3789061"/>
            <a:ext cx="1544741" cy="1327306"/>
          </a:xfrm>
          <a:prstGeom prst="rect">
            <a:avLst/>
          </a:prstGeom>
        </p:spPr>
      </p:pic>
      <p:sp>
        <p:nvSpPr>
          <p:cNvPr id="77" name="직사각형 70"/>
          <p:cNvSpPr/>
          <p:nvPr/>
        </p:nvSpPr>
        <p:spPr>
          <a:xfrm>
            <a:off x="5263176" y="3787089"/>
            <a:ext cx="1541754" cy="1289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10715"/>
            <a:ext cx="11230599" cy="55472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스토리보드(사원 리스트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9803796" y="-258154"/>
            <a:ext cx="2388204" cy="3890079"/>
            <a:chOff x="9752648" y="1950243"/>
            <a:chExt cx="2439352" cy="4662488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10406062" y="5872162"/>
            <a:ext cx="286703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9115299" y="4683906"/>
            <a:ext cx="221899" cy="124883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901363" y="5881686"/>
            <a:ext cx="286702" cy="421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822783" y="4684692"/>
            <a:ext cx="204079" cy="12488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816814" y="-95753"/>
            <a:ext cx="2375186" cy="410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:</a:t>
            </a:r>
            <a:r>
              <a:rPr lang="ko-KR" altLang="en-US" sz="1700" b="1">
                <a:solidFill>
                  <a:srgbClr val="0000FF"/>
                </a:solidFill>
              </a:rPr>
              <a:t> 퇴사</a:t>
            </a:r>
            <a:r>
              <a:rPr lang="en-US" altLang="ko-KR" sz="1700" b="1">
                <a:solidFill>
                  <a:srgbClr val="0000FF"/>
                </a:solidFill>
              </a:rPr>
              <a:t>/</a:t>
            </a:r>
            <a:r>
              <a:rPr lang="ko-KR" altLang="en-US" sz="1700" b="1">
                <a:solidFill>
                  <a:srgbClr val="0000FF"/>
                </a:solidFill>
              </a:rPr>
              <a:t>복직은 어떻게 시킬 수 있나요</a:t>
            </a:r>
            <a:r>
              <a:rPr lang="en-US" altLang="ko-KR" sz="1700" b="1">
                <a:solidFill>
                  <a:srgbClr val="0000FF"/>
                </a:solidFill>
              </a:rPr>
              <a:t>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좌측 체크박스를 클릭하고 퇴사</a:t>
            </a:r>
            <a:r>
              <a:rPr lang="en-US" altLang="ko-KR" sz="1500"/>
              <a:t>/</a:t>
            </a:r>
            <a:r>
              <a:rPr lang="ko-KR" altLang="en-US" sz="1500"/>
              <a:t>복직 버튼을 클릭하면 되며 결과는 재직여부에 표시됩니다</a:t>
            </a:r>
            <a:r>
              <a:rPr lang="en-US" altLang="ko-KR" sz="1500"/>
              <a:t>.</a:t>
            </a:r>
          </a:p>
          <a:p>
            <a:pPr>
              <a:defRPr lang="ko-KR" altLang="en-US"/>
            </a:pPr>
            <a:endParaRPr lang="en-US" altLang="ko-KR" sz="1500"/>
          </a:p>
          <a:p>
            <a:pPr>
              <a:defRPr lang="ko-KR"/>
            </a:pPr>
            <a:r>
              <a:rPr lang="en-US" altLang="ko-KR" sz="1500" b="1">
                <a:solidFill>
                  <a:srgbClr val="0000FF"/>
                </a:solidFill>
              </a:rPr>
              <a:t>Q</a:t>
            </a:r>
            <a:r>
              <a:rPr lang="ko-KR" altLang="en-US" sz="1500" b="1">
                <a:solidFill>
                  <a:srgbClr val="0000FF"/>
                </a:solidFill>
              </a:rPr>
              <a:t> </a:t>
            </a:r>
            <a:r>
              <a:rPr lang="en-US" altLang="ko-KR" sz="1500" b="1">
                <a:solidFill>
                  <a:srgbClr val="0000FF"/>
                </a:solidFill>
              </a:rPr>
              <a:t>:</a:t>
            </a:r>
            <a:r>
              <a:rPr lang="ko-KR" altLang="en-US" sz="1500" b="1">
                <a:solidFill>
                  <a:srgbClr val="0000FF"/>
                </a:solidFill>
              </a:rPr>
              <a:t> 검색종류는 어떻게 되나요</a:t>
            </a:r>
            <a:r>
              <a:rPr lang="en-US" altLang="ko-KR" sz="1500" b="1">
                <a:solidFill>
                  <a:srgbClr val="0000FF"/>
                </a:solidFill>
              </a:rPr>
              <a:t>?</a:t>
            </a:r>
          </a:p>
          <a:p>
            <a:pPr>
              <a:defRPr lang="ko-KR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5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:.</a:t>
            </a:r>
            <a:r>
              <a:rPr lang="ko-KR" altLang="en-US" sz="1500"/>
              <a:t>사원이름</a:t>
            </a:r>
            <a:r>
              <a:rPr lang="en-US" altLang="ko-KR" sz="1500"/>
              <a:t>/</a:t>
            </a:r>
            <a:r>
              <a:rPr lang="ko-KR" altLang="en-US" sz="1500"/>
              <a:t>직급</a:t>
            </a:r>
            <a:r>
              <a:rPr lang="en-US" altLang="ko-KR" sz="1500"/>
              <a:t>/</a:t>
            </a:r>
            <a:r>
              <a:rPr lang="ko-KR" altLang="en-US" sz="1500"/>
              <a:t>부서별로 검색이 가능합니다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endParaRPr lang="en-US" altLang="ko-KR" sz="15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endParaRPr lang="en-US" altLang="ko-KR" sz="1500" b="1">
              <a:solidFill>
                <a:srgbClr val="0000FF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054" y="5638991"/>
            <a:ext cx="2879219" cy="1219008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0" y="5084653"/>
            <a:ext cx="1038224" cy="657224"/>
            <a:chOff x="9205913" y="1890712"/>
            <a:chExt cx="1038224" cy="657224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5476468"/>
            <a:ext cx="2867980" cy="1455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전체 사원을 볼 수 있는곳이며 사원의 퇴사</a:t>
            </a:r>
            <a:r>
              <a:rPr lang="en-US" altLang="ko-KR" sz="1300">
                <a:solidFill>
                  <a:schemeClr val="tx1"/>
                </a:solidFill>
              </a:rPr>
              <a:t>/</a:t>
            </a:r>
            <a:r>
              <a:rPr lang="ko-KR" altLang="en-US" sz="1300">
                <a:solidFill>
                  <a:schemeClr val="tx1"/>
                </a:solidFill>
              </a:rPr>
              <a:t>복직</a:t>
            </a:r>
            <a:r>
              <a:rPr lang="en-US" altLang="ko-KR" sz="1300">
                <a:solidFill>
                  <a:schemeClr val="tx1"/>
                </a:solidFill>
              </a:rPr>
              <a:t>/</a:t>
            </a:r>
            <a:r>
              <a:rPr lang="ko-KR" altLang="en-US" sz="1300">
                <a:solidFill>
                  <a:schemeClr val="tx1"/>
                </a:solidFill>
              </a:rPr>
              <a:t>검색 기능이있는 페이지입니다</a:t>
            </a:r>
            <a:r>
              <a:rPr lang="en-US" altLang="ko-KR" sz="1300">
                <a:solidFill>
                  <a:schemeClr val="tx1"/>
                </a:solidFill>
              </a:rPr>
              <a:t>.</a:t>
            </a:r>
            <a:r>
              <a:rPr lang="ko-KR" altLang="en-US" sz="1300"/>
              <a:t> </a:t>
            </a:r>
          </a:p>
        </p:txBody>
      </p:sp>
      <p:sp>
        <p:nvSpPr>
          <p:cNvPr id="71" name="모서리가 둥근 직사각형 65"/>
          <p:cNvSpPr/>
          <p:nvPr/>
        </p:nvSpPr>
        <p:spPr>
          <a:xfrm>
            <a:off x="4468610" y="2533072"/>
            <a:ext cx="248177" cy="8960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모서리가 둥근 직사각형 65"/>
          <p:cNvSpPr/>
          <p:nvPr/>
        </p:nvSpPr>
        <p:spPr>
          <a:xfrm>
            <a:off x="9208034" y="2635778"/>
            <a:ext cx="592135" cy="202386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3" name="모서리가 둥근 직사각형 65"/>
          <p:cNvSpPr/>
          <p:nvPr/>
        </p:nvSpPr>
        <p:spPr>
          <a:xfrm>
            <a:off x="2536326" y="2727512"/>
            <a:ext cx="458606" cy="1960811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4" name="모서리가 둥근 직사각형 65"/>
          <p:cNvSpPr/>
          <p:nvPr/>
        </p:nvSpPr>
        <p:spPr>
          <a:xfrm>
            <a:off x="2473108" y="2524171"/>
            <a:ext cx="415746" cy="11606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34968"/>
            <a:ext cx="12192000" cy="552303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스토리보드(사원 상세 정보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406062" y="5872162"/>
            <a:ext cx="286703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5127624" y="5187070"/>
            <a:ext cx="283633" cy="13370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901363" y="5881686"/>
            <a:ext cx="286702" cy="421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806070" y="5187773"/>
            <a:ext cx="265816" cy="133703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0" y="4980781"/>
            <a:ext cx="2879219" cy="1877219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0" y="4573126"/>
            <a:ext cx="1038224" cy="657224"/>
            <a:chOff x="9205913" y="1890712"/>
            <a:chExt cx="1038224" cy="657224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5019268"/>
            <a:ext cx="2867980" cy="1655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사원의 상세정보를 살펴볼 수 있는 곳이며 수정 버튼을 클릭하면 수정화면으로 바뀝니다</a:t>
            </a:r>
            <a:r>
              <a:rPr lang="en-US" altLang="ko-KR" sz="1300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000734" y="2462776"/>
            <a:ext cx="1279975" cy="118180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5691" y="1352408"/>
            <a:ext cx="11080618" cy="550269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스토리보드(파일 개수 선택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Adobe Song Std L"/>
              <a:ea typeface="Adobe Song Std 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406062" y="5872162"/>
            <a:ext cx="286703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5081764" y="5810074"/>
            <a:ext cx="274814" cy="16898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901363" y="5881686"/>
            <a:ext cx="286702" cy="421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763032" y="5819598"/>
            <a:ext cx="318732" cy="142523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054" y="4483644"/>
            <a:ext cx="2879219" cy="23534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8100" y="3991043"/>
            <a:ext cx="1038224" cy="657225"/>
            <a:chOff x="9205913" y="1890712"/>
            <a:chExt cx="1038224" cy="657225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4588738"/>
            <a:ext cx="2867980" cy="1657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사원 수정을 할 수 있는 페이지이며 사원 등록과 마찬가지로 우편번호</a:t>
            </a:r>
            <a:r>
              <a:rPr lang="en-US" altLang="ko-KR" sz="1300">
                <a:solidFill>
                  <a:schemeClr val="tx1"/>
                </a:solidFill>
              </a:rPr>
              <a:t>API,</a:t>
            </a:r>
            <a:r>
              <a:rPr lang="ko-KR" altLang="en-US" sz="1300">
                <a:solidFill>
                  <a:schemeClr val="tx1"/>
                </a:solidFill>
              </a:rPr>
              <a:t>파일선택으로 사진을 수정할 수 있습니다 </a:t>
            </a:r>
            <a:r>
              <a:rPr lang="ko-KR" altLang="en-US" sz="1300" b="1"/>
              <a:t> </a:t>
            </a:r>
          </a:p>
        </p:txBody>
      </p:sp>
      <p:sp>
        <p:nvSpPr>
          <p:cNvPr id="71" name="모서리가 둥근 직사각형 63"/>
          <p:cNvSpPr/>
          <p:nvPr/>
        </p:nvSpPr>
        <p:spPr>
          <a:xfrm>
            <a:off x="5366454" y="5803723"/>
            <a:ext cx="274814" cy="16898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모서리가 둥근 직사각형 65"/>
          <p:cNvSpPr/>
          <p:nvPr/>
        </p:nvSpPr>
        <p:spPr>
          <a:xfrm>
            <a:off x="3883556" y="5654498"/>
            <a:ext cx="459843" cy="15134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3" name="모서리가 둥근 직사각형 65"/>
          <p:cNvSpPr/>
          <p:nvPr/>
        </p:nvSpPr>
        <p:spPr>
          <a:xfrm>
            <a:off x="4644500" y="4034189"/>
            <a:ext cx="627413" cy="15134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7717"/>
            <a:ext cx="12192000" cy="558028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스토리보드(사원용 월별 근태관리)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406062" y="5872162"/>
            <a:ext cx="286703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901363" y="5881686"/>
            <a:ext cx="286702" cy="421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054" y="4777406"/>
            <a:ext cx="2879219" cy="2059708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0" y="4446957"/>
            <a:ext cx="1038224" cy="575188"/>
            <a:chOff x="9205913" y="1890712"/>
            <a:chExt cx="1038224" cy="657224"/>
          </a:xfrm>
        </p:grpSpPr>
        <p:sp>
          <p:nvSpPr>
            <p:cNvPr id="19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4795660"/>
            <a:ext cx="2867980" cy="1660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 b="1"/>
              <a:t>  </a:t>
            </a:r>
            <a:r>
              <a:rPr lang="ko-KR" altLang="en-US" sz="1300"/>
              <a:t>사원 메뉴에서 근태현황을 클릭하면 자기자신의 근태현황으로 월별로 차트가 작성되게 되고, 출석을하면 당해 월에 값이 반영되게 됩니다.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5857"/>
            <a:ext cx="12192000" cy="558214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스토리보드(근태현황 일별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406062" y="5872162"/>
            <a:ext cx="286703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901363" y="5881686"/>
            <a:ext cx="286702" cy="421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80" name="모서리가 둥근 직사각형 16"/>
          <p:cNvSpPr/>
          <p:nvPr/>
        </p:nvSpPr>
        <p:spPr>
          <a:xfrm>
            <a:off x="9343074" y="940699"/>
            <a:ext cx="2848926" cy="2130923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1" name="그룹 17"/>
          <p:cNvGrpSpPr/>
          <p:nvPr/>
        </p:nvGrpSpPr>
        <p:grpSpPr>
          <a:xfrm>
            <a:off x="9324020" y="610250"/>
            <a:ext cx="1038224" cy="575188"/>
            <a:chOff x="9205913" y="1890712"/>
            <a:chExt cx="1038224" cy="657224"/>
          </a:xfrm>
        </p:grpSpPr>
        <p:sp>
          <p:nvSpPr>
            <p:cNvPr id="82" name="타원형 설명선 18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순서도: 수행의 시작/종료 19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타원 20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85" name="TextBox 21"/>
          <p:cNvSpPr txBox="1"/>
          <p:nvPr/>
        </p:nvSpPr>
        <p:spPr>
          <a:xfrm>
            <a:off x="9324020" y="958952"/>
            <a:ext cx="2867980" cy="205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 b="1"/>
              <a:t>  </a:t>
            </a:r>
            <a:r>
              <a:rPr lang="ko-KR" altLang="en-US" sz="1300"/>
              <a:t>관리자에서 일별근태현황을 보게되면, 부서별로 값이 표시가 되고, 이값을 통해 차트로 작성되게 됩니다.</a:t>
            </a: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  <a:p>
            <a:pPr>
              <a:defRPr lang="ko-KR" altLang="en-US"/>
            </a:pPr>
            <a:r>
              <a:rPr lang="ko-KR" altLang="en-US" sz="1300"/>
              <a:t>  부서별로 근태를 하게되면 해당 월에 추가됩니다.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29888"/>
            <a:ext cx="12192000" cy="552811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스토리보드(근태현황 월별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: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관리자)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406062" y="5872162"/>
            <a:ext cx="286703" cy="421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901363" y="5881686"/>
            <a:ext cx="286702" cy="421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 sz="2200">
              <a:solidFill>
                <a:srgbClr val="0000FF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9803797" y="0"/>
            <a:ext cx="2388204" cy="2761190"/>
            <a:chOff x="9752648" y="1950243"/>
            <a:chExt cx="2439352" cy="4662488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9816815" y="162401"/>
            <a:ext cx="2375186" cy="289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:</a:t>
            </a: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월별 근태현황에서는 모든 사원의 근태상황을 체크할 수 있나요?</a:t>
            </a: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ko-KR" altLang="en-US" sz="1500"/>
              <a:t> 월별 근태현황에서 관리자는 모든 부서, 모든 사원의 근태를 체크할 수 </a:t>
            </a:r>
          </a:p>
          <a:p>
            <a:pPr>
              <a:defRPr lang="ko-KR" altLang="en-US"/>
            </a:pPr>
            <a:r>
              <a:rPr lang="ko-KR" altLang="en-US" sz="1500"/>
              <a:t>있으며 월별로 검색할 수 있습니다.</a:t>
            </a:r>
          </a:p>
          <a:p>
            <a:pPr>
              <a:defRPr lang="ko-KR" altLang="en-US"/>
            </a:pPr>
            <a:endParaRPr lang="en-US" altLang="ko-KR" sz="15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8220" b="2370"/>
          <a:stretch>
            <a:fillRect/>
          </a:stretch>
        </p:blipFill>
        <p:spPr>
          <a:xfrm>
            <a:off x="1143000" y="0"/>
            <a:ext cx="9906000" cy="66524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53478" y="0"/>
            <a:ext cx="7734062" cy="6858002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641027" y="368540"/>
            <a:ext cx="5588000" cy="6139543"/>
            <a:chOff x="3355521" y="371022"/>
            <a:chExt cx="5588000" cy="6139543"/>
          </a:xfrm>
        </p:grpSpPr>
        <p:sp>
          <p:nvSpPr>
            <p:cNvPr id="2" name="타원 1"/>
            <p:cNvSpPr/>
            <p:nvPr/>
          </p:nvSpPr>
          <p:spPr>
            <a:xfrm>
              <a:off x="3355521" y="371022"/>
              <a:ext cx="5588000" cy="5588000"/>
            </a:xfrm>
            <a:prstGeom prst="ellipse">
              <a:avLst/>
            </a:prstGeom>
            <a:gradFill flip="none" rotWithShape="1">
              <a:gsLst>
                <a:gs pos="100000">
                  <a:srgbClr val="E6E6E6"/>
                </a:gs>
                <a:gs pos="0">
                  <a:srgbClr val="F2F3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bg1">
                  <a:alpha val="14000"/>
                </a:schemeClr>
              </a:glow>
              <a:outerShdw blurRad="622300" dist="2171700" dir="7800000" sx="85000" sy="85000" algn="tr" rotWithShape="0">
                <a:prstClr val="black">
                  <a:alpha val="17000"/>
                </a:prstClr>
              </a:outerShdw>
            </a:effectLst>
            <a:scene3d>
              <a:camera prst="orthographicFront"/>
              <a:lightRig rig="flat" dir="t"/>
            </a:scene3d>
            <a:sp3d extrusionH="76200" prstMaterial="matte">
              <a:extrusionClr>
                <a:srgbClr val="E8E8E8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355521" y="559708"/>
              <a:ext cx="5384800" cy="5950857"/>
            </a:xfrm>
            <a:prstGeom prst="ellipse">
              <a:avLst/>
            </a:prstGeom>
            <a:solidFill>
              <a:srgbClr val="F5F5F7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18407722">
              <a:off x="4217215" y="3956919"/>
              <a:ext cx="1206879" cy="2148232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8305780">
              <a:off x="6781898" y="499427"/>
              <a:ext cx="803776" cy="1691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8003630">
              <a:off x="7054844" y="150382"/>
              <a:ext cx="393113" cy="1370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383084" y="2101661"/>
            <a:ext cx="4103885" cy="1325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400" b="1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프로젝트 계획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PowerPoint is a computer program created by Microsoft Office Microsoft Office 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7959909" y="4247452"/>
            <a:ext cx="2515619" cy="261054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054031" y="5091061"/>
            <a:ext cx="971796" cy="82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Adobe Song Std L"/>
              </a:rPr>
              <a:t>Class.2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362966"/>
            <a:ext cx="12192000" cy="54932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스토리보드(주소록)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044113" y="2643187"/>
            <a:ext cx="277177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95250" y="3100387"/>
            <a:ext cx="1762125" cy="32861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9752648" y="2249485"/>
            <a:ext cx="2439352" cy="4363245"/>
            <a:chOff x="9752648" y="1950243"/>
            <a:chExt cx="2439352" cy="4662488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9695496" y="2669380"/>
            <a:ext cx="2496504" cy="373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주소록 페이지 는 어떻게</a:t>
            </a:r>
          </a:p>
          <a:p>
            <a:pPr>
              <a:defRPr lang="ko-KR" altLang="en-US"/>
            </a:pPr>
            <a:r>
              <a:rPr lang="ko-KR" altLang="en-US" sz="1300"/>
              <a:t>       사용하나요?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ko-KR" altLang="en-US" sz="1700" b="1">
                <a:solidFill>
                  <a:srgbClr val="FF0000"/>
                </a:solidFill>
              </a:rPr>
              <a:t> </a:t>
            </a: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r>
              <a:rPr lang="ko-KR" altLang="en-US" sz="1300"/>
              <a:t>개인별로 관리되는 </a:t>
            </a:r>
            <a:r>
              <a:rPr lang="en-US" altLang="ko-KR" sz="1300"/>
              <a:t>SIS</a:t>
            </a:r>
            <a:r>
              <a:rPr lang="ko-KR" altLang="en-US" sz="1300"/>
              <a:t>의</a:t>
            </a:r>
          </a:p>
          <a:p>
            <a:pPr>
              <a:defRPr lang="ko-KR" altLang="en-US"/>
            </a:pPr>
            <a:r>
              <a:rPr lang="ko-KR" altLang="en-US" sz="1300"/>
              <a:t>       주소록은 추가하고싶은 </a:t>
            </a:r>
          </a:p>
          <a:p>
            <a:pPr>
              <a:defRPr lang="ko-KR" altLang="en-US"/>
            </a:pPr>
            <a:r>
              <a:rPr lang="ko-KR" altLang="en-US" sz="1300"/>
              <a:t>       사람의 정보를 입력 후</a:t>
            </a:r>
          </a:p>
          <a:p>
            <a:pPr>
              <a:defRPr lang="ko-KR" altLang="en-US"/>
            </a:pPr>
            <a:r>
              <a:rPr lang="ko-KR" altLang="en-US" sz="1300"/>
              <a:t>       등록하면 한눈에 </a:t>
            </a:r>
          </a:p>
          <a:p>
            <a:pPr>
              <a:defRPr lang="ko-KR" altLang="en-US"/>
            </a:pPr>
            <a:r>
              <a:rPr lang="ko-KR" altLang="en-US" sz="1300"/>
              <a:t>       필요정보가 출력됩니다.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300"/>
              <a:t> </a:t>
            </a:r>
            <a:r>
              <a:rPr lang="en-US" altLang="ko-KR" sz="1300"/>
              <a:t>:</a:t>
            </a:r>
            <a:r>
              <a:rPr lang="ko-KR" altLang="en-US" sz="1300"/>
              <a:t> 삭제를 하게되면 정보가</a:t>
            </a:r>
          </a:p>
          <a:p>
            <a:pPr>
              <a:defRPr lang="ko-KR" altLang="en-US"/>
            </a:pPr>
            <a:r>
              <a:rPr lang="ko-KR" altLang="en-US" sz="1300"/>
              <a:t>       즉시 삭제되나요?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700" b="1">
                <a:solidFill>
                  <a:srgbClr val="FF0000"/>
                </a:solidFill>
              </a:rPr>
              <a:t> </a:t>
            </a: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300"/>
              <a:t> : </a:t>
            </a:r>
            <a:r>
              <a:rPr lang="ko-KR" altLang="en-US" sz="1300"/>
              <a:t>삭제 버튼을 누르면 휴지</a:t>
            </a:r>
          </a:p>
          <a:p>
            <a:pPr>
              <a:defRPr lang="ko-KR" altLang="en-US"/>
            </a:pPr>
            <a:r>
              <a:rPr lang="ko-KR" altLang="en-US" sz="1300"/>
              <a:t>       통으로 가게되고, </a:t>
            </a:r>
            <a:r>
              <a:rPr lang="ko-KR" altLang="en-US" sz="1300" b="1">
                <a:solidFill>
                  <a:srgbClr val="42C7F1"/>
                </a:solidFill>
              </a:rPr>
              <a:t>1)</a:t>
            </a:r>
            <a:r>
              <a:rPr lang="ko-KR" altLang="en-US" sz="1300">
                <a:solidFill>
                  <a:schemeClr val="tx1"/>
                </a:solidFill>
              </a:rPr>
              <a:t>의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     휴지통에 들어가면 삭제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     된 내용을 복구할 수 있습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     니다.</a:t>
            </a:r>
            <a:r>
              <a:rPr lang="ko-KR" altLang="en-US" sz="1300"/>
              <a:t> </a:t>
            </a:r>
          </a:p>
        </p:txBody>
      </p:sp>
      <p:cxnSp>
        <p:nvCxnSpPr>
          <p:cNvPr id="72" name="직선 연결선 71"/>
          <p:cNvCxnSpPr/>
          <p:nvPr/>
        </p:nvCxnSpPr>
        <p:spPr>
          <a:xfrm>
            <a:off x="328612" y="4224337"/>
            <a:ext cx="904925" cy="0"/>
          </a:xfrm>
          <a:prstGeom prst="line">
            <a:avLst/>
          </a:prstGeom>
          <a:ln w="38100">
            <a:solidFill>
              <a:srgbClr val="42C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0" y="3967162"/>
            <a:ext cx="424815" cy="39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rgbClr val="42C7F1"/>
                </a:solidFill>
              </a:rPr>
              <a:t>1)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1496128" y="3007995"/>
            <a:ext cx="703274" cy="638468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-855" y="4860559"/>
            <a:ext cx="2879220" cy="20105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-855" y="4499403"/>
            <a:ext cx="1038224" cy="657225"/>
            <a:chOff x="9205913" y="1890712"/>
            <a:chExt cx="1038224" cy="657225"/>
          </a:xfrm>
        </p:grpSpPr>
        <p:sp>
          <p:nvSpPr>
            <p:cNvPr id="23" name="타원형 설명선 22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순서도: 수행의 시작/종료 23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190" y="5039947"/>
            <a:ext cx="2867980" cy="1454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내 주소록에 마우스를 올리고 그룹명을 클릭하면 그룹별 보기가 가능합니다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2" name="직사각형 1"/>
          <p:cNvSpPr/>
          <p:nvPr/>
        </p:nvSpPr>
        <p:spPr>
          <a:xfrm>
            <a:off x="3124200" y="2390775"/>
            <a:ext cx="428625" cy="252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935945" y="2080259"/>
            <a:ext cx="2489495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400"/>
              <a:t>선택한 연락처만 휴지통으로!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51377" y="2349936"/>
            <a:ext cx="3625948" cy="281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555445" y="2337434"/>
            <a:ext cx="2508545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400"/>
              <a:t>이름으로 손쉽게 연락처 검색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0111"/>
            <a:ext cx="12192000" cy="558788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스토리보드(주소록)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044113" y="2643187"/>
            <a:ext cx="277177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39998" y="2599187"/>
            <a:ext cx="804055" cy="198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53" name="TextBox 2052"/>
          <p:cNvSpPr txBox="1"/>
          <p:nvPr/>
        </p:nvSpPr>
        <p:spPr>
          <a:xfrm>
            <a:off x="10849598" y="2712399"/>
            <a:ext cx="1414791" cy="362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이동된 그룹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397685"/>
            <a:ext cx="12191999" cy="54639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스토리보드(주소록)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044113" y="2643187"/>
            <a:ext cx="277177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95250" y="3376612"/>
            <a:ext cx="1762125" cy="32861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9752648" y="2249485"/>
            <a:ext cx="2439352" cy="4363245"/>
            <a:chOff x="9752648" y="1950243"/>
            <a:chExt cx="2439352" cy="4662488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9695496" y="2669380"/>
            <a:ext cx="2496504" cy="353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연락처를 추가하려는데</a:t>
            </a:r>
          </a:p>
          <a:p>
            <a:pPr>
              <a:defRPr lang="ko-KR" altLang="en-US"/>
            </a:pPr>
            <a:r>
              <a:rPr lang="en-US" altLang="ko-KR" sz="1300"/>
              <a:t>      </a:t>
            </a:r>
            <a:r>
              <a:rPr lang="ko-KR" altLang="en-US" sz="1300"/>
              <a:t> 생성한 그룹이 없다면 </a:t>
            </a:r>
          </a:p>
          <a:p>
            <a:pPr>
              <a:defRPr lang="ko-KR" altLang="en-US"/>
            </a:pPr>
            <a:r>
              <a:rPr lang="en-US" altLang="ko-KR" sz="1300"/>
              <a:t>       </a:t>
            </a:r>
            <a:r>
              <a:rPr lang="ko-KR" altLang="en-US" sz="1300"/>
              <a:t>어떻게 되나요?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ko-KR" altLang="en-US" sz="1700" b="1">
                <a:solidFill>
                  <a:srgbClr val="FF0000"/>
                </a:solidFill>
              </a:rPr>
              <a:t> </a:t>
            </a: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r>
              <a:rPr lang="ko-KR" altLang="en-US" sz="1300"/>
              <a:t>미리 생성한 그룹이 없어</a:t>
            </a:r>
            <a:r>
              <a:rPr lang="en-US" altLang="ko-KR" sz="1300"/>
              <a:t>               </a:t>
            </a:r>
          </a:p>
          <a:p>
            <a:pPr>
              <a:defRPr lang="ko-KR" altLang="en-US"/>
            </a:pPr>
            <a:r>
              <a:rPr lang="en-US" altLang="ko-KR" sz="1300"/>
              <a:t>       </a:t>
            </a:r>
            <a:r>
              <a:rPr lang="ko-KR" altLang="en-US" sz="1300"/>
              <a:t>그룹이 한 개도 없는 경우 </a:t>
            </a:r>
          </a:p>
          <a:p>
            <a:pPr>
              <a:defRPr lang="ko-KR" altLang="en-US"/>
            </a:pPr>
            <a:r>
              <a:rPr lang="en-US" altLang="ko-KR" sz="1300"/>
              <a:t>       </a:t>
            </a:r>
            <a:r>
              <a:rPr lang="ko-KR" altLang="en-US" sz="1300"/>
              <a:t>미지정 그룹이 자동 생성 </a:t>
            </a:r>
          </a:p>
          <a:p>
            <a:pPr>
              <a:defRPr lang="ko-KR" altLang="en-US"/>
            </a:pPr>
            <a:r>
              <a:rPr lang="en-US" altLang="ko-KR" sz="1300"/>
              <a:t>       </a:t>
            </a:r>
            <a:r>
              <a:rPr lang="ko-KR" altLang="en-US" sz="1300"/>
              <a:t>됩니다.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300"/>
              <a:t> </a:t>
            </a:r>
            <a:r>
              <a:rPr lang="en-US" altLang="ko-KR" sz="1300"/>
              <a:t>:</a:t>
            </a:r>
            <a:r>
              <a:rPr lang="ko-KR" altLang="en-US" sz="1300"/>
              <a:t> 연락처를 추가할 때</a:t>
            </a:r>
            <a:r>
              <a:rPr lang="en-US" altLang="ko-KR" sz="1300"/>
              <a:t>  </a:t>
            </a:r>
            <a:r>
              <a:rPr lang="ko-KR" altLang="en-US" sz="1300"/>
              <a:t>그룹</a:t>
            </a:r>
          </a:p>
          <a:p>
            <a:pPr>
              <a:defRPr lang="ko-KR" altLang="en-US"/>
            </a:pPr>
            <a:r>
              <a:rPr lang="en-US" altLang="ko-KR" sz="1300"/>
              <a:t>       </a:t>
            </a:r>
            <a:r>
              <a:rPr lang="ko-KR" altLang="en-US" sz="1300"/>
              <a:t>을 지정하지 않는다면 </a:t>
            </a:r>
          </a:p>
          <a:p>
            <a:pPr>
              <a:defRPr lang="ko-KR" altLang="en-US"/>
            </a:pPr>
            <a:r>
              <a:rPr lang="ko-KR" altLang="en-US" sz="1300"/>
              <a:t>       어떻게 되나요?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700" b="1">
                <a:solidFill>
                  <a:srgbClr val="FF0000"/>
                </a:solidFill>
              </a:rPr>
              <a:t> </a:t>
            </a: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300"/>
              <a:t> :  </a:t>
            </a:r>
            <a:r>
              <a:rPr lang="ko-KR" altLang="en-US" sz="1300"/>
              <a:t>그룹을 지정하지 않았다</a:t>
            </a:r>
          </a:p>
          <a:p>
            <a:pPr>
              <a:defRPr lang="ko-KR" altLang="en-US"/>
            </a:pPr>
            <a:r>
              <a:rPr lang="en-US" altLang="ko-KR" sz="1300"/>
              <a:t>       </a:t>
            </a:r>
            <a:r>
              <a:rPr lang="ko-KR" altLang="en-US" sz="1300"/>
              <a:t>면 미지정 그룹으로 등록 </a:t>
            </a:r>
          </a:p>
          <a:p>
            <a:pPr>
              <a:defRPr lang="ko-KR" altLang="en-US"/>
            </a:pPr>
            <a:r>
              <a:rPr lang="en-US" altLang="ko-KR" sz="1300"/>
              <a:t>       </a:t>
            </a:r>
            <a:r>
              <a:rPr lang="ko-KR" altLang="en-US" sz="1300"/>
              <a:t>됩니다</a:t>
            </a:r>
            <a:r>
              <a:rPr lang="en-US" altLang="ko-KR" sz="1300"/>
              <a:t>.</a:t>
            </a:r>
            <a:r>
              <a:rPr lang="ko-KR" altLang="en-US" sz="1300"/>
              <a:t> 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1258003" y="3274695"/>
            <a:ext cx="703274" cy="6384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98572" y="2400300"/>
            <a:ext cx="3578678" cy="1729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390441"/>
            <a:ext cx="12191999" cy="546755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스토리보드(주소록)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4281487" y="2688761"/>
            <a:ext cx="703274" cy="638468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3914775" y="302704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-855" y="4860559"/>
            <a:ext cx="2879220" cy="20105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-855" y="4499403"/>
            <a:ext cx="1038224" cy="657225"/>
            <a:chOff x="9205913" y="1890712"/>
            <a:chExt cx="1038224" cy="657225"/>
          </a:xfrm>
        </p:grpSpPr>
        <p:sp>
          <p:nvSpPr>
            <p:cNvPr id="20" name="타원형 설명선 19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순서도: 수행의 시작/종료 20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8190" y="5039947"/>
            <a:ext cx="2867980" cy="125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리스트의 이름을 클릭하면 손쉽게</a:t>
            </a:r>
          </a:p>
          <a:p>
            <a:pPr>
              <a:defRPr lang="ko-KR" altLang="en-US"/>
            </a:pPr>
            <a:r>
              <a:rPr lang="ko-KR" altLang="en-US" sz="1300"/>
              <a:t>연락처를 수정할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172701" y="2384108"/>
            <a:ext cx="704850" cy="5286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10077450" y="2295525"/>
            <a:ext cx="942975" cy="712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27689" y="5035866"/>
            <a:ext cx="4222402" cy="2962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400"/>
              <a:t>한번에 볼 수 있는 연락처의 개수를 동적으로 변환</a:t>
            </a:r>
            <a:r>
              <a:rPr lang="en-US" altLang="ko-KR" sz="1400"/>
              <a:t>!</a:t>
            </a:r>
            <a:endParaRPr lang="ko-KR" altLang="en-US" sz="140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10548937" y="3027045"/>
            <a:ext cx="0" cy="19628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898572" y="2384108"/>
            <a:ext cx="3559628" cy="1740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854" y="1352797"/>
            <a:ext cx="12192854" cy="55147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스토리보드(주소록)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-855" y="4860559"/>
            <a:ext cx="2879220" cy="20105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-855" y="4499403"/>
            <a:ext cx="1038224" cy="657225"/>
            <a:chOff x="9205913" y="1890712"/>
            <a:chExt cx="1038224" cy="657225"/>
          </a:xfrm>
        </p:grpSpPr>
        <p:sp>
          <p:nvSpPr>
            <p:cNvPr id="20" name="타원형 설명선 19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순서도: 수행의 시작/종료 20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95250" y="3633787"/>
            <a:ext cx="1762125" cy="32861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190" y="5039947"/>
            <a:ext cx="2867980" cy="1454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현재 생성된 그룹을 보여주며</a:t>
            </a:r>
            <a:r>
              <a:rPr lang="en-US" altLang="ko-KR" sz="1300"/>
              <a:t>,</a:t>
            </a:r>
            <a:r>
              <a:rPr lang="ko-KR" altLang="en-US" sz="1300"/>
              <a:t> 손쉽게 그룹을 추가 또는 삭제할 수 있습니다</a:t>
            </a:r>
            <a:r>
              <a:rPr lang="en-US" altLang="ko-KR" sz="1300"/>
              <a:t>.</a:t>
            </a:r>
            <a:endParaRPr lang="ko-KR" altLang="en-US" sz="130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375564" y="3529012"/>
            <a:ext cx="703274" cy="638468"/>
          </a:xfrm>
          <a:prstGeom prst="rect">
            <a:avLst/>
          </a:prstGeom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4898572" y="2371725"/>
            <a:ext cx="2788103" cy="2057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044113" y="2643187"/>
            <a:ext cx="277177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9752648" y="2478086"/>
            <a:ext cx="2439352" cy="4267790"/>
            <a:chOff x="9752648" y="1950243"/>
            <a:chExt cx="2439352" cy="4662488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5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9695496" y="3450430"/>
            <a:ext cx="2496504" cy="2224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예를들어 친구그룹으로 </a:t>
            </a:r>
          </a:p>
          <a:p>
            <a:pPr>
              <a:defRPr lang="ko-KR" altLang="en-US"/>
            </a:pPr>
            <a:r>
              <a:rPr lang="ko-KR" altLang="en-US" sz="1300"/>
              <a:t>       등록된 연락처가 있을때 </a:t>
            </a:r>
          </a:p>
          <a:p>
            <a:pPr>
              <a:defRPr lang="ko-KR" altLang="en-US"/>
            </a:pPr>
            <a:r>
              <a:rPr lang="en-US" altLang="ko-KR" sz="1300"/>
              <a:t>       </a:t>
            </a:r>
            <a:r>
              <a:rPr lang="ko-KR" altLang="en-US" sz="1300"/>
              <a:t>친구그룹을 삭제한다면 </a:t>
            </a:r>
          </a:p>
          <a:p>
            <a:pPr>
              <a:defRPr lang="ko-KR" altLang="en-US"/>
            </a:pPr>
            <a:r>
              <a:rPr lang="en-US" altLang="ko-KR" sz="1300"/>
              <a:t>       </a:t>
            </a:r>
            <a:r>
              <a:rPr lang="ko-KR" altLang="en-US" sz="1300"/>
              <a:t>어떻게 되나요?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ko-KR" altLang="en-US" sz="1700" b="1">
                <a:solidFill>
                  <a:srgbClr val="FF0000"/>
                </a:solidFill>
              </a:rPr>
              <a:t> </a:t>
            </a: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r>
              <a:rPr lang="ko-KR" altLang="en-US" sz="1300"/>
              <a:t>실수로 그룹을 삭제하게 </a:t>
            </a:r>
          </a:p>
          <a:p>
            <a:pPr>
              <a:defRPr lang="ko-KR" altLang="en-US"/>
            </a:pPr>
            <a:r>
              <a:rPr lang="en-US" altLang="ko-KR" sz="1300"/>
              <a:t>      </a:t>
            </a:r>
            <a:r>
              <a:rPr lang="ko-KR" altLang="en-US" sz="1300"/>
              <a:t>되었을 경우 연락처는 </a:t>
            </a:r>
          </a:p>
          <a:p>
            <a:pPr>
              <a:defRPr lang="ko-KR" altLang="en-US"/>
            </a:pPr>
            <a:r>
              <a:rPr lang="en-US" altLang="ko-KR" sz="1300"/>
              <a:t>      </a:t>
            </a:r>
            <a:r>
              <a:rPr lang="ko-KR" altLang="en-US" sz="1300"/>
              <a:t>자동으로 미지정 그룹으로    </a:t>
            </a:r>
          </a:p>
          <a:p>
            <a:pPr>
              <a:defRPr lang="ko-KR" altLang="en-US"/>
            </a:pPr>
            <a:r>
              <a:rPr lang="en-US" altLang="ko-KR" sz="1300"/>
              <a:t>      </a:t>
            </a:r>
            <a:r>
              <a:rPr lang="ko-KR" altLang="en-US" sz="1300"/>
              <a:t>이동됩니다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r>
              <a:rPr lang="en-US" altLang="ko-KR" sz="1300"/>
              <a:t>                   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7233439" y="3003355"/>
            <a:ext cx="703274" cy="638468"/>
          </a:xfrm>
          <a:prstGeom prst="rect">
            <a:avLst/>
          </a:prstGeom>
          <a:ln>
            <a:noFill/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842914" y="4184784"/>
            <a:ext cx="703274" cy="63846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335190"/>
            <a:ext cx="12192000" cy="55237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스토리보드(휴지통)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044113" y="2643187"/>
            <a:ext cx="277177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9752648" y="1950243"/>
            <a:ext cx="2439352" cy="4662488"/>
            <a:chOff x="9752648" y="1950243"/>
            <a:chExt cx="2439352" cy="4662488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65" name="TextBox 64"/>
          <p:cNvSpPr txBox="1"/>
          <p:nvPr/>
        </p:nvSpPr>
        <p:spPr>
          <a:xfrm>
            <a:off x="9695496" y="2993230"/>
            <a:ext cx="2496504" cy="293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500" b="1">
                <a:solidFill>
                  <a:srgbClr val="0000FF"/>
                </a:solidFill>
              </a:rPr>
              <a:t>1)</a:t>
            </a:r>
            <a:r>
              <a:rPr lang="ko-KR" altLang="en-US" sz="1300"/>
              <a:t>휴지통 비우기를 하면</a:t>
            </a:r>
          </a:p>
          <a:p>
            <a:pPr>
              <a:defRPr lang="ko-KR" altLang="en-US"/>
            </a:pPr>
            <a:r>
              <a:rPr lang="ko-KR" altLang="en-US" sz="1300"/>
              <a:t>       어떻게 되나요?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ko-KR" altLang="en-US" sz="1700" b="1">
                <a:solidFill>
                  <a:srgbClr val="FF0000"/>
                </a:solidFill>
              </a:rPr>
              <a:t> </a:t>
            </a: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r>
              <a:rPr lang="ko-KR" altLang="en-US" sz="1300"/>
              <a:t>데이터베이스에서 기록이</a:t>
            </a:r>
          </a:p>
          <a:p>
            <a:pPr>
              <a:defRPr lang="ko-KR" altLang="en-US"/>
            </a:pPr>
            <a:r>
              <a:rPr lang="ko-KR" altLang="en-US" sz="1300"/>
              <a:t>       완전히 사라지게되고</a:t>
            </a:r>
          </a:p>
          <a:p>
            <a:pPr>
              <a:defRPr lang="ko-KR" altLang="en-US"/>
            </a:pPr>
            <a:r>
              <a:rPr lang="ko-KR" altLang="en-US" sz="1300"/>
              <a:t>       복구할 수 없게 됩니다.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300"/>
              <a:t> </a:t>
            </a:r>
            <a:r>
              <a:rPr lang="en-US" altLang="ko-KR" sz="1300"/>
              <a:t>:</a:t>
            </a:r>
            <a:r>
              <a:rPr lang="ko-KR" altLang="en-US" sz="1300"/>
              <a:t> </a:t>
            </a:r>
            <a:r>
              <a:rPr lang="ko-KR" altLang="en-US" sz="1500" b="1">
                <a:solidFill>
                  <a:srgbClr val="0000FF"/>
                </a:solidFill>
              </a:rPr>
              <a:t>2)</a:t>
            </a:r>
            <a:r>
              <a:rPr lang="ko-KR" altLang="en-US" sz="1300"/>
              <a:t>주소록으로 되돌리기를</a:t>
            </a:r>
          </a:p>
          <a:p>
            <a:pPr>
              <a:defRPr lang="ko-KR" altLang="en-US"/>
            </a:pPr>
            <a:r>
              <a:rPr lang="ko-KR" altLang="en-US" sz="1300"/>
              <a:t>      누르면 어떻게 되나요?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700" b="1">
                <a:solidFill>
                  <a:srgbClr val="FF0000"/>
                </a:solidFill>
              </a:rPr>
              <a:t> </a:t>
            </a: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300"/>
              <a:t> : </a:t>
            </a:r>
            <a:r>
              <a:rPr lang="ko-KR" altLang="en-US" sz="1300"/>
              <a:t>데이터베이스의 </a:t>
            </a:r>
            <a:r>
              <a:rPr lang="en-US" altLang="ko-KR" sz="1300"/>
              <a:t>DelFlag</a:t>
            </a:r>
          </a:p>
          <a:p>
            <a:pPr>
              <a:defRPr lang="ko-KR" altLang="en-US"/>
            </a:pPr>
            <a:r>
              <a:rPr lang="ko-KR" altLang="en-US" sz="1300"/>
              <a:t>      가 사라지게되고 원래</a:t>
            </a:r>
          </a:p>
          <a:p>
            <a:pPr>
              <a:defRPr lang="ko-KR" altLang="en-US"/>
            </a:pPr>
            <a:r>
              <a:rPr lang="ko-KR" altLang="en-US" sz="1300"/>
              <a:t>      목록으로 복구되게 됩니다.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4071937" y="2376487"/>
            <a:ext cx="1123949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3876673" y="2090738"/>
            <a:ext cx="424817" cy="39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rgbClr val="0000FF"/>
                </a:solidFill>
              </a:rPr>
              <a:t>2)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3138487" y="2386012"/>
            <a:ext cx="809625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905125" y="2100262"/>
            <a:ext cx="424815" cy="39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rgbClr val="0000FF"/>
                </a:solidFill>
              </a:rPr>
              <a:t>1)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890330" y="4602161"/>
            <a:ext cx="2879220" cy="20105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890330" y="4241005"/>
            <a:ext cx="1038224" cy="657225"/>
            <a:chOff x="9205913" y="1890712"/>
            <a:chExt cx="1038224" cy="657225"/>
          </a:xfrm>
        </p:grpSpPr>
        <p:sp>
          <p:nvSpPr>
            <p:cNvPr id="20" name="타원형 설명선 19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순서도: 수행의 시작/종료 20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909375" y="4781549"/>
            <a:ext cx="2867980" cy="1455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휴지통 비우기는 휴지통 안의 모든 연락처를 한번에 삭제하므로 사용시 한번 더 생각해 주세요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15753" y="1422064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" y="1422064"/>
            <a:ext cx="12192001" cy="54359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스토리보드(조직도 펼친화면)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오른쪽 화살표 62"/>
          <p:cNvSpPr/>
          <p:nvPr/>
        </p:nvSpPr>
        <p:spPr>
          <a:xfrm>
            <a:off x="1919287" y="4695824"/>
            <a:ext cx="1276350" cy="6572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펼친화면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06956" y="4214903"/>
            <a:ext cx="703274" cy="638468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9762173" y="1988343"/>
            <a:ext cx="2439352" cy="4662488"/>
            <a:chOff x="9752648" y="1950243"/>
            <a:chExt cx="2439352" cy="4662488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5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9695496" y="2993230"/>
            <a:ext cx="2496504" cy="308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조직도는 어떻게 사용하나</a:t>
            </a:r>
          </a:p>
          <a:p>
            <a:pPr>
              <a:defRPr lang="ko-KR" altLang="en-US"/>
            </a:pPr>
            <a:r>
              <a:rPr lang="ko-KR" altLang="en-US" sz="1300"/>
              <a:t>     요?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ko-KR" altLang="en-US" sz="1700" b="1">
                <a:solidFill>
                  <a:srgbClr val="FF0000"/>
                </a:solidFill>
              </a:rPr>
              <a:t> </a:t>
            </a: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r>
              <a:rPr lang="ko-KR" altLang="en-US" sz="1300"/>
              <a:t>조직도는 언제든지 선택</a:t>
            </a:r>
          </a:p>
          <a:p>
            <a:pPr>
              <a:defRPr lang="ko-KR" altLang="en-US"/>
            </a:pPr>
            <a:r>
              <a:rPr lang="ko-KR" altLang="en-US" sz="1300"/>
              <a:t>       할 수 있도록 어느 페이지</a:t>
            </a:r>
          </a:p>
          <a:p>
            <a:pPr>
              <a:defRPr lang="ko-KR" altLang="en-US"/>
            </a:pPr>
            <a:r>
              <a:rPr lang="ko-KR" altLang="en-US" sz="1300"/>
              <a:t>       에서나 볼 수 되어있고</a:t>
            </a:r>
          </a:p>
          <a:p>
            <a:pPr>
              <a:defRPr lang="ko-KR" altLang="en-US"/>
            </a:pPr>
            <a:r>
              <a:rPr lang="ko-KR" altLang="en-US" sz="1300"/>
              <a:t>       (접근성), 조직도를 사용</a:t>
            </a:r>
          </a:p>
          <a:p>
            <a:pPr>
              <a:defRPr lang="ko-KR" altLang="en-US"/>
            </a:pPr>
            <a:r>
              <a:rPr lang="ko-KR" altLang="en-US" sz="1300"/>
              <a:t>       하여 어떤부서에 누가있</a:t>
            </a:r>
          </a:p>
          <a:p>
            <a:pPr>
              <a:defRPr lang="ko-KR" altLang="en-US"/>
            </a:pPr>
            <a:r>
              <a:rPr lang="ko-KR" altLang="en-US" sz="1300"/>
              <a:t>       는지 검색기능을 강화하</a:t>
            </a:r>
          </a:p>
          <a:p>
            <a:pPr>
              <a:defRPr lang="ko-KR" altLang="en-US"/>
            </a:pPr>
            <a:r>
              <a:rPr lang="ko-KR" altLang="en-US" sz="1300"/>
              <a:t>       고, 다른 연계기능을 수행 </a:t>
            </a:r>
          </a:p>
          <a:p>
            <a:pPr>
              <a:defRPr lang="ko-KR" altLang="en-US"/>
            </a:pPr>
            <a:r>
              <a:rPr lang="ko-KR" altLang="en-US" sz="1300"/>
              <a:t>       할 수 있습니다.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195637" y="3299824"/>
            <a:ext cx="2119312" cy="35581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3195637" y="3299825"/>
            <a:ext cx="2119312" cy="706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4641618" y="3968666"/>
            <a:ext cx="703274" cy="638468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5314949" y="4724637"/>
            <a:ext cx="1276350" cy="6572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사원클릭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591299" y="3254278"/>
            <a:ext cx="2170367" cy="3540315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6877050" y="6524625"/>
            <a:ext cx="7994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858125" y="6524625"/>
            <a:ext cx="6381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68168"/>
            <a:ext cx="12192000" cy="548983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스토리보드(월간 스케줄 메인)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9312780" y="2543174"/>
            <a:ext cx="2879221" cy="2522765"/>
            <a:chOff x="9312780" y="2543174"/>
            <a:chExt cx="2887026" cy="2400300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9312780" y="2932905"/>
              <a:ext cx="2879220" cy="2010570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9312780" y="2543174"/>
              <a:ext cx="1038224" cy="657224"/>
              <a:chOff x="9205913" y="1890712"/>
              <a:chExt cx="1038224" cy="657224"/>
            </a:xfrm>
          </p:grpSpPr>
          <p:sp>
            <p:nvSpPr>
              <p:cNvPr id="65" name="타원형 설명선 64"/>
              <p:cNvSpPr/>
              <p:nvPr/>
            </p:nvSpPr>
            <p:spPr>
              <a:xfrm>
                <a:off x="9205913" y="1890712"/>
                <a:ext cx="1038224" cy="657224"/>
              </a:xfrm>
              <a:prstGeom prst="wedgeEllipseCallout">
                <a:avLst>
                  <a:gd name="adj1" fmla="val 63647"/>
                  <a:gd name="adj2" fmla="val 4406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6" name="순서도: 수행의 시작/종료 65"/>
              <p:cNvSpPr/>
              <p:nvPr/>
            </p:nvSpPr>
            <p:spPr>
              <a:xfrm rot="4884254">
                <a:off x="9572756" y="2029326"/>
                <a:ext cx="342639" cy="170447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9701211" y="2319337"/>
                <a:ext cx="171450" cy="1238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9331825" y="3112291"/>
              <a:ext cx="2867980" cy="17672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endParaRPr lang="ko-KR" altLang="en-US" sz="1700" b="1">
                <a:solidFill>
                  <a:schemeClr val="tx1"/>
                </a:solidFill>
              </a:endParaRPr>
            </a:p>
            <a:p>
              <a:pPr>
                <a:defRPr lang="ko-KR" altLang="en-US"/>
              </a:pPr>
              <a:r>
                <a:rPr lang="ko-KR" altLang="en-US" sz="1300"/>
                <a:t>  월간 스케쥴을 등록하면 실시간으로 스케쥴이 등록되며 화면에 표시됩니다.</a:t>
              </a:r>
            </a:p>
            <a:p>
              <a:pPr>
                <a:defRPr lang="ko-KR" altLang="en-US"/>
              </a:pPr>
              <a:r>
                <a:rPr lang="ko-KR" altLang="en-US" sz="1300"/>
                <a:t>    각 스케줄은 카테고리 별로 다른 색을 가지고 등록되게 됩니다.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09317"/>
            <a:ext cx="12192000" cy="544868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스토리보드(월간 스케줄 등록)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19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0076498" y="1950243"/>
            <a:ext cx="2115502" cy="4662488"/>
            <a:chOff x="9752648" y="1950243"/>
            <a:chExt cx="2439352" cy="4662488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10066970" y="2993230"/>
            <a:ext cx="2125030" cy="288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스케줄러 등록은 어</a:t>
            </a:r>
          </a:p>
          <a:p>
            <a:pPr>
              <a:defRPr lang="ko-KR" altLang="en-US"/>
            </a:pPr>
            <a:r>
              <a:rPr lang="ko-KR" altLang="en-US" sz="1300"/>
              <a:t>      떻게 하나요?</a:t>
            </a:r>
          </a:p>
          <a:p>
            <a:pPr>
              <a:defRPr lang="ko-KR" altLang="en-US"/>
            </a:pPr>
            <a:r>
              <a:rPr lang="ko-KR" altLang="en-US" sz="1300"/>
              <a:t>      (스케줄러공통)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r>
              <a:rPr lang="ko-KR" altLang="en-US" sz="1300"/>
              <a:t>원하는 날짜나 시간에 </a:t>
            </a:r>
          </a:p>
          <a:p>
            <a:pPr>
              <a:defRPr lang="ko-KR" altLang="en-US"/>
            </a:pPr>
            <a:r>
              <a:rPr lang="ko-KR" altLang="en-US" sz="1300"/>
              <a:t>     더블클릭을 하거나,  </a:t>
            </a:r>
          </a:p>
          <a:p>
            <a:pPr>
              <a:defRPr lang="ko-KR" altLang="en-US"/>
            </a:pPr>
            <a:r>
              <a:rPr lang="ko-KR" altLang="en-US" sz="1300"/>
              <a:t>     원하는 시작 날짜~</a:t>
            </a:r>
          </a:p>
          <a:p>
            <a:pPr>
              <a:defRPr lang="ko-KR" altLang="en-US"/>
            </a:pPr>
            <a:r>
              <a:rPr lang="ko-KR" altLang="en-US" sz="1300"/>
              <a:t>     종료날짜 까지 드래그</a:t>
            </a:r>
          </a:p>
          <a:p>
            <a:pPr>
              <a:defRPr lang="ko-KR" altLang="en-US"/>
            </a:pPr>
            <a:r>
              <a:rPr lang="ko-KR" altLang="en-US" sz="1300"/>
              <a:t>     를 하면 입력 폼이 </a:t>
            </a:r>
          </a:p>
          <a:p>
            <a:pPr>
              <a:defRPr lang="ko-KR" altLang="en-US"/>
            </a:pPr>
            <a:r>
              <a:rPr lang="ko-KR" altLang="en-US" sz="1300"/>
              <a:t>     생성됩니다.</a:t>
            </a: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4719570" y="4033838"/>
            <a:ext cx="2686136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4983151" y="3429000"/>
            <a:ext cx="703274" cy="63846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5392726" y="3414566"/>
            <a:ext cx="703274" cy="638468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638800" y="3246596"/>
            <a:ext cx="3201353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드래그 &amp; 더블클릭으로 등록!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14151"/>
            <a:ext cx="12192000" cy="554384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스토리보드(월간 스케줄 삭제)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20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0076498" y="1950243"/>
            <a:ext cx="2115502" cy="4662488"/>
            <a:chOff x="9752648" y="1950243"/>
            <a:chExt cx="2439352" cy="4662488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10066970" y="2993230"/>
            <a:ext cx="2125030" cy="248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스케줄러를 삭제 시 즉시 스케줄러에서 사라지나요? 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en-US" altLang="ko-KR" sz="1300"/>
              <a:t> </a:t>
            </a:r>
            <a:r>
              <a:rPr lang="ko-KR" altLang="en-US" sz="1300"/>
              <a:t>삭제된 일정은 즉시 삭제되며, 스케줄러에서 사라진 화면은 일간, 주간, 월간, 맵 태그에서 공통적으로 확인할 수 있습니다.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15753" y="1074365"/>
            <a:ext cx="11072642" cy="5534382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62050" t="1970" b="21050"/>
          <a:stretch>
            <a:fillRect/>
          </a:stretch>
        </p:blipFill>
        <p:spPr>
          <a:xfrm>
            <a:off x="-29497" y="-29497"/>
            <a:ext cx="3279034" cy="6902245"/>
          </a:xfrm>
          <a:prstGeom prst="rect">
            <a:avLst/>
          </a:prstGeom>
          <a:effectLst>
            <a:outerShdw blurRad="11303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" name="타원 1"/>
          <p:cNvSpPr/>
          <p:nvPr/>
        </p:nvSpPr>
        <p:spPr>
          <a:xfrm>
            <a:off x="2073879" y="957943"/>
            <a:ext cx="1117600" cy="1117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32679" y="2945559"/>
            <a:ext cx="1117600" cy="1117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073879" y="4673599"/>
            <a:ext cx="1117600" cy="1117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3052082" y="3314215"/>
            <a:ext cx="278793" cy="380287"/>
            <a:chOff x="2597" y="4163"/>
            <a:chExt cx="217" cy="29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" name="Freeform 22"/>
            <p:cNvSpPr>
              <a:spLocks noEditPoints="1"/>
            </p:cNvSpPr>
            <p:nvPr/>
          </p:nvSpPr>
          <p:spPr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3"/>
            <p:cNvSpPr>
              <a:spLocks noEditPoints="1"/>
            </p:cNvSpPr>
            <p:nvPr/>
          </p:nvSpPr>
          <p:spPr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4"/>
            <p:cNvSpPr>
              <a:spLocks noEditPoints="1"/>
            </p:cNvSpPr>
            <p:nvPr/>
          </p:nvSpPr>
          <p:spPr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3412240" y="1019899"/>
            <a:ext cx="376888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rgbClr val="BAFF1A"/>
                </a:solidFill>
              </a:rPr>
              <a:t>김(</a:t>
            </a:r>
            <a:r>
              <a:rPr lang="ko-KR" altLang="en-US" sz="1400" b="1" dirty="0">
                <a:solidFill>
                  <a:srgbClr val="BAFF1A"/>
                </a:solidFill>
              </a:rPr>
              <a:t>팀장)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문서총괄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 dirty="0" err="1">
                <a:solidFill>
                  <a:schemeClr val="bg1"/>
                </a:solidFill>
              </a:rPr>
              <a:t>Exerd</a:t>
            </a:r>
            <a:r>
              <a:rPr lang="en-US" altLang="ko-KR" sz="1200" dirty="0">
                <a:solidFill>
                  <a:schemeClr val="bg1"/>
                </a:solidFill>
              </a:rPr>
              <a:t>, DB</a:t>
            </a:r>
            <a:r>
              <a:rPr lang="ko-KR" altLang="en-US" sz="1200" dirty="0">
                <a:solidFill>
                  <a:schemeClr val="bg1"/>
                </a:solidFill>
              </a:rPr>
              <a:t>설계&amp;구현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공식,개인스케줄러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사내뉴스 게시판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자원관리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 err="1">
                <a:solidFill>
                  <a:schemeClr val="bg1"/>
                </a:solidFill>
              </a:rPr>
              <a:t>홈화면</a:t>
            </a:r>
            <a:r>
              <a:rPr lang="ko-KR" altLang="en-US" sz="1200" dirty="0">
                <a:solidFill>
                  <a:schemeClr val="bg1"/>
                </a:solidFill>
              </a:rPr>
              <a:t> 구현</a:t>
            </a: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18152" y="3041672"/>
            <a:ext cx="3768884" cy="2061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rgbClr val="BAFF1A"/>
                </a:solidFill>
              </a:rPr>
              <a:t>손(</a:t>
            </a:r>
            <a:r>
              <a:rPr lang="ko-KR" altLang="en-US" sz="1400" b="1" dirty="0">
                <a:solidFill>
                  <a:srgbClr val="BAFF1A"/>
                </a:solidFill>
              </a:rPr>
              <a:t>팀원)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DB</a:t>
            </a:r>
            <a:r>
              <a:rPr lang="ko-KR" altLang="en-US" sz="1200" dirty="0">
                <a:solidFill>
                  <a:schemeClr val="bg1"/>
                </a:solidFill>
              </a:rPr>
              <a:t>설계&amp;구현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조직도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주소록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자원관리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테스터 및 피드백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아이디어 및 정보수집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412240" y="4718795"/>
            <a:ext cx="3768884" cy="2061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rgbClr val="BAFF1A"/>
                </a:solidFill>
              </a:rPr>
              <a:t>명(</a:t>
            </a:r>
            <a:r>
              <a:rPr lang="ko-KR" altLang="en-US" sz="1400" b="1" dirty="0">
                <a:solidFill>
                  <a:srgbClr val="BAFF1A"/>
                </a:solidFill>
              </a:rPr>
              <a:t>팀원)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DB</a:t>
            </a:r>
            <a:r>
              <a:rPr lang="ko-KR" altLang="en-US" sz="1200" dirty="0">
                <a:solidFill>
                  <a:schemeClr val="bg1"/>
                </a:solidFill>
              </a:rPr>
              <a:t>설계&amp;구현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디자인총괄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전자결재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 err="1">
                <a:solidFill>
                  <a:schemeClr val="bg1"/>
                </a:solidFill>
              </a:rPr>
              <a:t>웹하드</a:t>
            </a:r>
            <a:r>
              <a:rPr lang="ko-KR" altLang="en-US" sz="1200" dirty="0">
                <a:solidFill>
                  <a:schemeClr val="bg1"/>
                </a:solidFill>
              </a:rPr>
              <a:t>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 err="1">
                <a:solidFill>
                  <a:schemeClr val="bg1"/>
                </a:solidFill>
              </a:rPr>
              <a:t>홈화면</a:t>
            </a:r>
            <a:r>
              <a:rPr lang="ko-KR" altLang="en-US" sz="1200" dirty="0">
                <a:solidFill>
                  <a:schemeClr val="bg1"/>
                </a:solidFill>
              </a:rPr>
              <a:t> 구현, </a:t>
            </a:r>
            <a:r>
              <a:rPr lang="ko-KR" altLang="en-US" sz="1200" dirty="0" err="1">
                <a:solidFill>
                  <a:schemeClr val="bg1"/>
                </a:solidFill>
              </a:rPr>
              <a:t>모바일</a:t>
            </a:r>
            <a:r>
              <a:rPr lang="ko-KR" altLang="en-US" sz="1200" dirty="0">
                <a:solidFill>
                  <a:schemeClr val="bg1"/>
                </a:solidFill>
              </a:rPr>
              <a:t> 화면 구현</a:t>
            </a: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860637" y="2009239"/>
            <a:ext cx="1117600" cy="1117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331056" y="1450351"/>
            <a:ext cx="376888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rgbClr val="BAFF1A"/>
                </a:solidFill>
              </a:rPr>
              <a:t>김(</a:t>
            </a:r>
            <a:r>
              <a:rPr lang="ko-KR" altLang="en-US" sz="1400" b="1" dirty="0">
                <a:solidFill>
                  <a:srgbClr val="BAFF1A"/>
                </a:solidFill>
              </a:rPr>
              <a:t>팀원)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DB</a:t>
            </a:r>
            <a:r>
              <a:rPr lang="ko-KR" altLang="en-US" sz="1200" dirty="0">
                <a:solidFill>
                  <a:schemeClr val="bg1"/>
                </a:solidFill>
              </a:rPr>
              <a:t>설계&amp;구현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 dirty="0" err="1">
                <a:solidFill>
                  <a:schemeClr val="bg1"/>
                </a:solidFill>
              </a:rPr>
              <a:t>usecase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로그인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회원가입,정보수정,</a:t>
            </a:r>
            <a:r>
              <a:rPr lang="ko-KR" altLang="en-US" sz="1200" dirty="0" err="1">
                <a:solidFill>
                  <a:schemeClr val="bg1"/>
                </a:solidFill>
              </a:rPr>
              <a:t>마이페이지</a:t>
            </a:r>
            <a:r>
              <a:rPr lang="ko-KR" altLang="en-US" sz="1200" dirty="0">
                <a:solidFill>
                  <a:schemeClr val="bg1"/>
                </a:solidFill>
              </a:rPr>
              <a:t>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근태관리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아이디어 및 정보수집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852526" y="3732118"/>
            <a:ext cx="1117600" cy="1117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355666" y="3548159"/>
            <a:ext cx="308308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smtClean="0">
                <a:solidFill>
                  <a:srgbClr val="BAFF1A"/>
                </a:solidFill>
              </a:rPr>
              <a:t>김(</a:t>
            </a:r>
            <a:r>
              <a:rPr lang="ko-KR" altLang="en-US" sz="1400" b="1">
                <a:solidFill>
                  <a:srgbClr val="BAFF1A"/>
                </a:solidFill>
              </a:rPr>
              <a:t>팀원)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DB</a:t>
            </a:r>
            <a:r>
              <a:rPr lang="ko-KR" altLang="en-US" sz="1200" dirty="0">
                <a:solidFill>
                  <a:schemeClr val="bg1"/>
                </a:solidFill>
              </a:rPr>
              <a:t>설계&amp;구현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실시간 단체메신저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쪽지기능 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유지 보수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수정 총괄</a:t>
            </a: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직사각형 45"/>
          <p:cNvSpPr/>
          <p:nvPr/>
        </p:nvSpPr>
        <p:spPr>
          <a:xfrm>
            <a:off x="3231615" y="0"/>
            <a:ext cx="6342743" cy="1064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300" b="1">
                <a:solidFill>
                  <a:schemeClr val="bg1"/>
                </a:solidFill>
                <a:latin typeface="Adobe Song Std L"/>
                <a:ea typeface="Adobe Song Std L"/>
              </a:rPr>
              <a:t>역할분담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cxnSp>
        <p:nvCxnSpPr>
          <p:cNvPr id="46" name="직선 연결선 3"/>
          <p:cNvCxnSpPr/>
          <p:nvPr/>
        </p:nvCxnSpPr>
        <p:spPr>
          <a:xfrm rot="10800000">
            <a:off x="3694512" y="1068145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20"/>
          <p:cNvGrpSpPr>
            <a:grpSpLocks noChangeAspect="1"/>
          </p:cNvGrpSpPr>
          <p:nvPr/>
        </p:nvGrpSpPr>
        <p:grpSpPr>
          <a:xfrm>
            <a:off x="2499631" y="1312553"/>
            <a:ext cx="278793" cy="380287"/>
            <a:chOff x="2597" y="4163"/>
            <a:chExt cx="217" cy="29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5" name="Freeform 22"/>
            <p:cNvSpPr>
              <a:spLocks noEditPoints="1"/>
            </p:cNvSpPr>
            <p:nvPr/>
          </p:nvSpPr>
          <p:spPr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3"/>
            <p:cNvSpPr>
              <a:spLocks noEditPoints="1"/>
            </p:cNvSpPr>
            <p:nvPr/>
          </p:nvSpPr>
          <p:spPr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4"/>
            <p:cNvSpPr>
              <a:spLocks noEditPoints="1"/>
            </p:cNvSpPr>
            <p:nvPr/>
          </p:nvSpPr>
          <p:spPr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5"/>
            <p:cNvSpPr/>
            <p:nvPr/>
          </p:nvSpPr>
          <p:spPr>
            <a:xfrm>
              <a:off x="2689" y="4347"/>
              <a:ext cx="34" cy="82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Group 20"/>
          <p:cNvGrpSpPr>
            <a:grpSpLocks noChangeAspect="1"/>
          </p:cNvGrpSpPr>
          <p:nvPr/>
        </p:nvGrpSpPr>
        <p:grpSpPr>
          <a:xfrm>
            <a:off x="7271658" y="2331729"/>
            <a:ext cx="278793" cy="380287"/>
            <a:chOff x="2597" y="4163"/>
            <a:chExt cx="217" cy="29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0" name="Freeform 22"/>
            <p:cNvSpPr>
              <a:spLocks noEditPoints="1"/>
            </p:cNvSpPr>
            <p:nvPr/>
          </p:nvSpPr>
          <p:spPr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2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20"/>
          <p:cNvGrpSpPr>
            <a:grpSpLocks noChangeAspect="1"/>
          </p:cNvGrpSpPr>
          <p:nvPr/>
        </p:nvGrpSpPr>
        <p:grpSpPr>
          <a:xfrm>
            <a:off x="7262132" y="4055752"/>
            <a:ext cx="278793" cy="380287"/>
            <a:chOff x="2597" y="4163"/>
            <a:chExt cx="217" cy="29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Freeform 22"/>
            <p:cNvSpPr>
              <a:spLocks noEditPoints="1"/>
            </p:cNvSpPr>
            <p:nvPr/>
          </p:nvSpPr>
          <p:spPr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3"/>
            <p:cNvSpPr>
              <a:spLocks noEditPoints="1"/>
            </p:cNvSpPr>
            <p:nvPr/>
          </p:nvSpPr>
          <p:spPr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4"/>
            <p:cNvSpPr>
              <a:spLocks noEditPoints="1"/>
            </p:cNvSpPr>
            <p:nvPr/>
          </p:nvSpPr>
          <p:spPr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Group 20"/>
          <p:cNvGrpSpPr>
            <a:grpSpLocks noChangeAspect="1"/>
          </p:cNvGrpSpPr>
          <p:nvPr/>
        </p:nvGrpSpPr>
        <p:grpSpPr>
          <a:xfrm>
            <a:off x="2518681" y="5008253"/>
            <a:ext cx="278793" cy="380287"/>
            <a:chOff x="2597" y="4163"/>
            <a:chExt cx="217" cy="29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5" name="Freeform 22"/>
            <p:cNvSpPr>
              <a:spLocks noEditPoints="1"/>
            </p:cNvSpPr>
            <p:nvPr/>
          </p:nvSpPr>
          <p:spPr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3"/>
            <p:cNvSpPr>
              <a:spLocks noEditPoints="1"/>
            </p:cNvSpPr>
            <p:nvPr/>
          </p:nvSpPr>
          <p:spPr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58562"/>
            <a:ext cx="12192000" cy="549943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스토리보드(월간 스케줄 수정)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0076498" y="1950243"/>
            <a:ext cx="2115502" cy="4662488"/>
            <a:chOff x="9752648" y="1950243"/>
            <a:chExt cx="2439352" cy="4662488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10066970" y="2993230"/>
            <a:ext cx="2125030" cy="348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스케줄시간을 수정하면 다른 탭에서도 일괄 확인이 가능한가요? 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r>
              <a:rPr lang="ko-KR" altLang="en-US" sz="1300"/>
              <a:t>스케줄이 수정되게되면 시간별로 스케줄바가 움직이게되고, 이를 모든탭에서 확인가능합니다.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  또, 장소가 바뀌게되더라도 </a:t>
            </a:r>
            <a:r>
              <a:rPr lang="en-US" altLang="ko-KR" sz="1300"/>
              <a:t>map</a:t>
            </a:r>
            <a:r>
              <a:rPr lang="ko-KR" altLang="en-US" sz="1300"/>
              <a:t>탭에서 달라진 장소를 지도에서 확인 가능합니다.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92173"/>
            <a:ext cx="12192000" cy="556582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스토리보드(주간스케줄 메인)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0076498" y="1950243"/>
            <a:ext cx="2115502" cy="4662488"/>
            <a:chOff x="9752648" y="1950243"/>
            <a:chExt cx="2439352" cy="4662488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10066970" y="2993230"/>
            <a:ext cx="2125030" cy="308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주간스케줄을 등록하</a:t>
            </a:r>
          </a:p>
          <a:p>
            <a:pPr>
              <a:defRPr lang="ko-KR" altLang="en-US"/>
            </a:pPr>
            <a:r>
              <a:rPr lang="ko-KR" altLang="en-US" sz="1300"/>
              <a:t>     면 월간 스케줄과 </a:t>
            </a:r>
          </a:p>
          <a:p>
            <a:pPr>
              <a:defRPr lang="ko-KR" altLang="en-US"/>
            </a:pPr>
            <a:r>
              <a:rPr lang="ko-KR" altLang="en-US" sz="1300"/>
              <a:t>     일간스케줄에도 자동 </a:t>
            </a:r>
          </a:p>
          <a:p>
            <a:pPr>
              <a:defRPr lang="ko-KR" altLang="en-US"/>
            </a:pPr>
            <a:r>
              <a:rPr lang="ko-KR" altLang="en-US" sz="1300"/>
              <a:t>     등록 되나요?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r>
              <a:rPr lang="ko-KR" altLang="en-US" sz="1300"/>
              <a:t>네. 기본적으로 주간</a:t>
            </a:r>
          </a:p>
          <a:p>
            <a:pPr>
              <a:defRPr lang="ko-KR" altLang="en-US"/>
            </a:pPr>
            <a:r>
              <a:rPr lang="ko-KR" altLang="en-US" sz="1300"/>
              <a:t>     스케줄 등록 시 월간</a:t>
            </a:r>
          </a:p>
          <a:p>
            <a:pPr>
              <a:defRPr lang="ko-KR" altLang="en-US"/>
            </a:pPr>
            <a:r>
              <a:rPr lang="ko-KR" altLang="en-US" sz="1300"/>
              <a:t>     스케줄과 일간스케줄</a:t>
            </a:r>
          </a:p>
          <a:p>
            <a:pPr>
              <a:defRPr lang="ko-KR" altLang="en-US"/>
            </a:pPr>
            <a:r>
              <a:rPr lang="ko-KR" altLang="en-US" sz="1300"/>
              <a:t>     이 자동 등록되며,</a:t>
            </a:r>
          </a:p>
          <a:p>
            <a:pPr>
              <a:defRPr lang="ko-KR" altLang="en-US"/>
            </a:pPr>
            <a:r>
              <a:rPr lang="ko-KR" altLang="en-US" sz="1300"/>
              <a:t>     해당 화면에서 확인 </a:t>
            </a:r>
          </a:p>
          <a:p>
            <a:pPr>
              <a:defRPr lang="ko-KR" altLang="en-US"/>
            </a:pPr>
            <a:r>
              <a:rPr lang="ko-KR" altLang="en-US" sz="1300"/>
              <a:t>     가능합니다.</a:t>
            </a:r>
          </a:p>
          <a:p>
            <a:pPr>
              <a:defRPr lang="ko-KR" altLang="en-US"/>
            </a:pPr>
            <a:r>
              <a:rPr lang="ko-KR" altLang="en-US" sz="1300"/>
              <a:t>     (반대경우도 적용)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0019"/>
            <a:ext cx="12192000" cy="558798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스토리보드(주간 스케줄 등록)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471386" y="4029075"/>
            <a:ext cx="703274" cy="63846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880961" y="4014641"/>
            <a:ext cx="703274" cy="638468"/>
          </a:xfrm>
          <a:prstGeom prst="rect">
            <a:avLst/>
          </a:prstGeom>
        </p:spPr>
      </p:pic>
      <p:cxnSp>
        <p:nvCxnSpPr>
          <p:cNvPr id="66" name="직선 화살표 연결선 65"/>
          <p:cNvCxnSpPr/>
          <p:nvPr/>
        </p:nvCxnSpPr>
        <p:spPr>
          <a:xfrm rot="16200000" flipH="1">
            <a:off x="3643187" y="4043487"/>
            <a:ext cx="1638549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466622" y="4892991"/>
            <a:ext cx="3201353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드래그 &amp; 더블클릭으로 등록!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9312780" y="2543174"/>
            <a:ext cx="2879221" cy="2522765"/>
            <a:chOff x="9312780" y="2543174"/>
            <a:chExt cx="2887026" cy="2400300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9312780" y="2932905"/>
              <a:ext cx="2879220" cy="2010570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9312780" y="2543174"/>
              <a:ext cx="1038224" cy="657224"/>
              <a:chOff x="9205913" y="1890712"/>
              <a:chExt cx="1038224" cy="657224"/>
            </a:xfrm>
          </p:grpSpPr>
          <p:sp>
            <p:nvSpPr>
              <p:cNvPr id="77" name="타원형 설명선 76"/>
              <p:cNvSpPr/>
              <p:nvPr/>
            </p:nvSpPr>
            <p:spPr>
              <a:xfrm>
                <a:off x="9205913" y="1890712"/>
                <a:ext cx="1038224" cy="657224"/>
              </a:xfrm>
              <a:prstGeom prst="wedgeEllipseCallout">
                <a:avLst>
                  <a:gd name="adj1" fmla="val 63647"/>
                  <a:gd name="adj2" fmla="val 4406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8" name="순서도: 수행의 시작/종료 77"/>
              <p:cNvSpPr/>
              <p:nvPr/>
            </p:nvSpPr>
            <p:spPr>
              <a:xfrm rot="4884254">
                <a:off x="9572756" y="2029326"/>
                <a:ext cx="342639" cy="170447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9701211" y="2319337"/>
                <a:ext cx="171450" cy="1238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9331825" y="3112291"/>
              <a:ext cx="2867980" cy="17672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endParaRPr lang="ko-KR" altLang="en-US" sz="1700" b="1">
                <a:solidFill>
                  <a:schemeClr val="tx1"/>
                </a:solidFill>
              </a:endParaRPr>
            </a:p>
            <a:p>
              <a:pPr>
                <a:defRPr lang="ko-KR" altLang="en-US"/>
              </a:pPr>
              <a:r>
                <a:rPr lang="ko-KR" altLang="en-US" sz="1300"/>
                <a:t>  주간 스케쥴을 등록하면 실시간으로 스케쥴이 등록되며 화면에 표시됩니다.</a:t>
              </a:r>
            </a:p>
            <a:p>
              <a:pPr>
                <a:defRPr lang="ko-KR" altLang="en-US"/>
              </a:pPr>
              <a:r>
                <a:rPr lang="ko-KR" altLang="en-US" sz="1300"/>
                <a:t>    각 스케줄은 카테고리 별로 다른 색을 가지고 등록되게 됩니다.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91826"/>
            <a:ext cx="12192000" cy="556617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스토리보드(주간스케줄 삭제)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066970" y="2993230"/>
            <a:ext cx="2125030" cy="1100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98613"/>
            <a:ext cx="12192000" cy="55593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스토리보드(주간스케줄 수정)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39891"/>
            <a:ext cx="12192000" cy="551810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스토리보드(일별스케줄 메인)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10076498" y="1950243"/>
            <a:ext cx="2115502" cy="4662488"/>
            <a:chOff x="9752648" y="1950243"/>
            <a:chExt cx="2439352" cy="4662488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10066970" y="2993230"/>
            <a:ext cx="2125030" cy="308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일간스케줄을 등록하</a:t>
            </a:r>
          </a:p>
          <a:p>
            <a:pPr>
              <a:defRPr lang="ko-KR" altLang="en-US"/>
            </a:pPr>
            <a:r>
              <a:rPr lang="ko-KR" altLang="en-US" sz="1300"/>
              <a:t>     면 월간 스케줄과 </a:t>
            </a:r>
          </a:p>
          <a:p>
            <a:pPr>
              <a:defRPr lang="ko-KR" altLang="en-US"/>
            </a:pPr>
            <a:r>
              <a:rPr lang="ko-KR" altLang="en-US" sz="1300"/>
              <a:t>     주간스케줄에도 자동 </a:t>
            </a:r>
          </a:p>
          <a:p>
            <a:pPr>
              <a:defRPr lang="ko-KR" altLang="en-US"/>
            </a:pPr>
            <a:r>
              <a:rPr lang="ko-KR" altLang="en-US" sz="1300"/>
              <a:t>     등록 되나요?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 </a:t>
            </a:r>
            <a:r>
              <a:rPr lang="ko-KR" altLang="en-US" sz="1300"/>
              <a:t>네. 기본적으로 일간</a:t>
            </a:r>
          </a:p>
          <a:p>
            <a:pPr>
              <a:defRPr lang="ko-KR" altLang="en-US"/>
            </a:pPr>
            <a:r>
              <a:rPr lang="ko-KR" altLang="en-US" sz="1300"/>
              <a:t>     스케줄 등록 시 월간</a:t>
            </a:r>
          </a:p>
          <a:p>
            <a:pPr>
              <a:defRPr lang="ko-KR" altLang="en-US"/>
            </a:pPr>
            <a:r>
              <a:rPr lang="ko-KR" altLang="en-US" sz="1300"/>
              <a:t>     스케줄과 주간스케줄</a:t>
            </a:r>
          </a:p>
          <a:p>
            <a:pPr>
              <a:defRPr lang="ko-KR" altLang="en-US"/>
            </a:pPr>
            <a:r>
              <a:rPr lang="ko-KR" altLang="en-US" sz="1300"/>
              <a:t>     이 자동 등록되며,</a:t>
            </a:r>
          </a:p>
          <a:p>
            <a:pPr>
              <a:defRPr lang="ko-KR" altLang="en-US"/>
            </a:pPr>
            <a:r>
              <a:rPr lang="ko-KR" altLang="en-US" sz="1300"/>
              <a:t>     해당 화면에서 확인 </a:t>
            </a:r>
          </a:p>
          <a:p>
            <a:pPr>
              <a:defRPr lang="ko-KR" altLang="en-US"/>
            </a:pPr>
            <a:r>
              <a:rPr lang="ko-KR" altLang="en-US" sz="1300"/>
              <a:t>     가능합니다.</a:t>
            </a:r>
          </a:p>
          <a:p>
            <a:pPr>
              <a:defRPr lang="ko-KR" altLang="en-US"/>
            </a:pPr>
            <a:r>
              <a:rPr lang="ko-KR" altLang="en-US" sz="1300"/>
              <a:t>     (반대경우도 적용)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17705"/>
            <a:ext cx="12192000" cy="554029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스토리보드(일별 스케줄 등록)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899886" y="5367337"/>
            <a:ext cx="703274" cy="638468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309461" y="5352903"/>
            <a:ext cx="703274" cy="638468"/>
          </a:xfrm>
          <a:prstGeom prst="rect">
            <a:avLst/>
          </a:prstGeom>
        </p:spPr>
      </p:pic>
      <p:cxnSp>
        <p:nvCxnSpPr>
          <p:cNvPr id="64" name="직선 화살표 연결선 63"/>
          <p:cNvCxnSpPr/>
          <p:nvPr/>
        </p:nvCxnSpPr>
        <p:spPr>
          <a:xfrm rot="16200000" flipH="1">
            <a:off x="3628802" y="5762575"/>
            <a:ext cx="638643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33373" y="5564504"/>
            <a:ext cx="3201353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/>
              <a:t>드래그 &amp; 더블클릭으로 등록!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9312780" y="2543174"/>
            <a:ext cx="2879221" cy="2522765"/>
            <a:chOff x="9312780" y="2543174"/>
            <a:chExt cx="2887026" cy="2400300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9312780" y="2932905"/>
              <a:ext cx="2879220" cy="2010570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9312780" y="2543174"/>
              <a:ext cx="1038224" cy="657224"/>
              <a:chOff x="9205913" y="1890712"/>
              <a:chExt cx="1038224" cy="657224"/>
            </a:xfrm>
          </p:grpSpPr>
          <p:sp>
            <p:nvSpPr>
              <p:cNvPr id="76" name="타원형 설명선 75"/>
              <p:cNvSpPr/>
              <p:nvPr/>
            </p:nvSpPr>
            <p:spPr>
              <a:xfrm>
                <a:off x="9205913" y="1890712"/>
                <a:ext cx="1038224" cy="657224"/>
              </a:xfrm>
              <a:prstGeom prst="wedgeEllipseCallout">
                <a:avLst>
                  <a:gd name="adj1" fmla="val 63647"/>
                  <a:gd name="adj2" fmla="val 44067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7" name="순서도: 수행의 시작/종료 76"/>
              <p:cNvSpPr/>
              <p:nvPr/>
            </p:nvSpPr>
            <p:spPr>
              <a:xfrm rot="4884254">
                <a:off x="9572756" y="2029326"/>
                <a:ext cx="342639" cy="170447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9701211" y="2319337"/>
                <a:ext cx="171450" cy="1238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9331825" y="3112291"/>
              <a:ext cx="2867980" cy="17672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endParaRPr lang="ko-KR" altLang="en-US" sz="1700" b="1">
                <a:solidFill>
                  <a:srgbClr val="0000FF"/>
                </a:solidFill>
              </a:endParaRPr>
            </a:p>
            <a:p>
              <a:pPr>
                <a:defRPr lang="ko-KR" altLang="en-US"/>
              </a:pPr>
              <a:r>
                <a:rPr lang="en-US" altLang="ko-KR" sz="1700" b="1">
                  <a:solidFill>
                    <a:srgbClr val="FF0000"/>
                  </a:solidFill>
                </a:rPr>
                <a:t>SIS</a:t>
              </a:r>
              <a:r>
                <a:rPr lang="ko-KR" altLang="en-US" sz="1700" b="1">
                  <a:solidFill>
                    <a:schemeClr val="tx1"/>
                  </a:solidFill>
                </a:rPr>
                <a:t>의 한마디 :</a:t>
              </a:r>
            </a:p>
            <a:p>
              <a:pPr>
                <a:defRPr lang="ko-KR" altLang="en-US"/>
              </a:pPr>
              <a:endParaRPr lang="ko-KR" altLang="en-US" sz="1700" b="1">
                <a:solidFill>
                  <a:schemeClr val="tx1"/>
                </a:solidFill>
              </a:endParaRPr>
            </a:p>
            <a:p>
              <a:pPr>
                <a:defRPr lang="ko-KR" altLang="en-US"/>
              </a:pPr>
              <a:r>
                <a:rPr lang="ko-KR" altLang="en-US" sz="1300"/>
                <a:t>  일간 스케쥴을 등록하면 실시간으로 스케쥴이 등록되며 화면에 표시됩니다.</a:t>
              </a:r>
            </a:p>
            <a:p>
              <a:pPr>
                <a:defRPr lang="ko-KR" altLang="en-US"/>
              </a:pPr>
              <a:r>
                <a:rPr lang="ko-KR" altLang="en-US" sz="1300"/>
                <a:t>    각 스케줄은 카테고리 별로 다른 색을 가지고 등록되게 됩니다.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14286"/>
            <a:ext cx="12192000" cy="554371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스토리보드(일별 스케줄 삭제)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20676"/>
            <a:ext cx="12192000" cy="553732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스토리보드(일별 스케줄 수정)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2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17481"/>
            <a:ext cx="12192000" cy="554051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스토리보드(일별 스케줄 맵보기 메인)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30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-19045" y="3249612"/>
            <a:ext cx="2155320" cy="3239295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-19045" y="2859881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0" y="3429000"/>
            <a:ext cx="2220280" cy="3436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300" b="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맵별 보기는 스케줄별로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해당 장소를 정하고 싶을때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사용하는 탭으로써,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한달간의 일정에 대한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스케줄을 보여주며,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약식등록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(</a:t>
            </a:r>
            <a:r>
              <a:rPr lang="en-US" altLang="ko-KR" sz="1300">
                <a:solidFill>
                  <a:schemeClr val="tx1"/>
                </a:solidFill>
              </a:rPr>
              <a:t>"</a:t>
            </a:r>
            <a:r>
              <a:rPr lang="ko-KR" altLang="en-US" sz="1300">
                <a:solidFill>
                  <a:schemeClr val="tx1"/>
                </a:solidFill>
              </a:rPr>
              <a:t>서울 관악구 </a:t>
            </a:r>
            <a:r>
              <a:rPr lang="en-US" altLang="ko-KR" sz="1300">
                <a:solidFill>
                  <a:schemeClr val="tx1"/>
                </a:solidFill>
              </a:rPr>
              <a:t>OOO"</a:t>
            </a:r>
          </a:p>
          <a:p>
            <a:pPr>
              <a:defRPr lang="ko-KR" altLang="en-US"/>
            </a:pPr>
            <a:r>
              <a:rPr lang="en-US" altLang="ko-KR" sz="1300">
                <a:solidFill>
                  <a:schemeClr val="tx1"/>
                </a:solidFill>
              </a:rPr>
              <a:t>-</a:t>
            </a:r>
            <a:r>
              <a:rPr lang="ko-KR" altLang="en-US" sz="1300">
                <a:solidFill>
                  <a:schemeClr val="tx1"/>
                </a:solidFill>
              </a:rPr>
              <a:t>&gt;"관악구")을 통해서도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위치를 보여줄 수 있습니다.</a:t>
            </a:r>
          </a:p>
          <a:p>
            <a:pPr>
              <a:defRPr lang="ko-KR" altLang="en-US"/>
            </a:pPr>
            <a:endParaRPr lang="ko-KR" altLang="en-US" sz="13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※구글</a:t>
            </a:r>
            <a:r>
              <a:rPr lang="en-US" altLang="ko-KR" sz="1300">
                <a:solidFill>
                  <a:schemeClr val="tx1"/>
                </a:solidFill>
              </a:rPr>
              <a:t>api</a:t>
            </a:r>
            <a:r>
              <a:rPr lang="ko-KR" altLang="en-US" sz="1300">
                <a:solidFill>
                  <a:schemeClr val="tx1"/>
                </a:solidFill>
              </a:rPr>
              <a:t>이용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21658" y="1502181"/>
            <a:ext cx="10360494" cy="5169405"/>
          </a:xfrm>
          <a:prstGeom prst="rect">
            <a:avLst/>
          </a:prstGeom>
          <a:solidFill>
            <a:srgbClr val="26262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6342742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개발 일정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01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0082" y="1566729"/>
            <a:ext cx="8853566" cy="5050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46238"/>
            <a:ext cx="12192000" cy="551176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스토리보드(일별 스케줄 맵보기 메인)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9312780" y="2932905"/>
            <a:ext cx="2879220" cy="201057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9312780" y="2543174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331825" y="3112293"/>
            <a:ext cx="2867980" cy="1915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 b="1">
                <a:solidFill>
                  <a:schemeClr val="tx1"/>
                </a:solidFill>
              </a:rPr>
              <a:t>  지도의 좌측상단에 [위성]버튼을 클릭하게되면 지도의 보여주는 방식을 다르게 할 수 있습니다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5629275" y="2686050"/>
            <a:ext cx="257175" cy="228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08051"/>
            <a:ext cx="12192000" cy="554994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스토리보드(일별 스케줄 맵보기 등록)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32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9312780" y="2932905"/>
            <a:ext cx="2879220" cy="2667795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9312780" y="2543174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331825" y="3112293"/>
            <a:ext cx="2867980" cy="251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스케줄 등록은 일정부분에서 더블클릭을 하거나, 지도에 더블클릭을 할 수 있습니다.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지도에서 더블클릭을 하게 되면 장소에 자동으로 해당 위치를 세팅해주게 됩니다.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5946167" y="3038182"/>
            <a:ext cx="430486" cy="39081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241442" y="3038182"/>
            <a:ext cx="430486" cy="39081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096000" y="3509669"/>
            <a:ext cx="1467804" cy="288901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등록 시 더블클릭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388578" y="4552948"/>
            <a:ext cx="430486" cy="39081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683852" y="4552948"/>
            <a:ext cx="430486" cy="390817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2538410" y="5024435"/>
            <a:ext cx="1467804" cy="288610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등록 시 더블클릭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39850"/>
            <a:ext cx="12192000" cy="551814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스토리보드(일별 스케줄 맵보기 삭제)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10076498" y="1950243"/>
            <a:ext cx="2115502" cy="4662488"/>
            <a:chOff x="9752648" y="1950243"/>
            <a:chExt cx="2439352" cy="4662488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83" name="TextBox 82"/>
          <p:cNvSpPr txBox="1"/>
          <p:nvPr/>
        </p:nvSpPr>
        <p:spPr>
          <a:xfrm>
            <a:off x="10066970" y="2993230"/>
            <a:ext cx="2125030" cy="248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스케줄러를 삭제 시 즉시 스케줄러에서 사라지나요? 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en-US" altLang="ko-KR" sz="1300"/>
              <a:t> </a:t>
            </a:r>
            <a:r>
              <a:rPr lang="ko-KR" altLang="en-US" sz="1300"/>
              <a:t>삭제된 일정은 즉시 삭제되며, 스케줄러에서 사라진 화면은 일간, 주간, 월간, 맵 태그에서 공통적으로 확인할 수 있습니다.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17577"/>
            <a:ext cx="12192000" cy="554042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스토리보드(일별 스케줄 맵보기 수정)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9304974" y="1713705"/>
            <a:ext cx="2887025" cy="210582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9304975" y="1323974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324020" y="1893093"/>
            <a:ext cx="2867980" cy="219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상세보기를 하고싶을 때는 날짜 부분에서 제목앞 아이콘을 클릭하거나 지도의 </a:t>
            </a:r>
            <a:r>
              <a:rPr lang="en-US" altLang="ko-KR" sz="1300">
                <a:solidFill>
                  <a:schemeClr val="tx1"/>
                </a:solidFill>
              </a:rPr>
              <a:t>marker</a:t>
            </a:r>
            <a:r>
              <a:rPr lang="ko-KR" altLang="en-US" sz="1300">
                <a:solidFill>
                  <a:schemeClr val="tx1"/>
                </a:solidFill>
              </a:rPr>
              <a:t>를 클릭하게되면 상세보기 창이 뜨게됩니다.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해당창에서 내용을 수정 가능합니다.</a:t>
            </a:r>
          </a:p>
          <a:p>
            <a:pPr>
              <a:defRPr lang="ko-KR" altLang="en-US"/>
            </a:pPr>
            <a:endParaRPr lang="ko-KR" altLang="en-US" sz="1300" b="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083903" y="4190853"/>
            <a:ext cx="430486" cy="390817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119437" y="4624387"/>
            <a:ext cx="1467804" cy="288608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상세보기 시 클릭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8160729" y="3800328"/>
            <a:ext cx="430486" cy="39081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8196262" y="4233863"/>
            <a:ext cx="1467804" cy="288608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/>
              <a:t>상세보기 시 클릭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63" y="1378330"/>
            <a:ext cx="12174336" cy="547967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스토리보드(공식 스케쥴 메인)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5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04974" y="1713705"/>
            <a:ext cx="2887025" cy="210582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9304975" y="1323974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324020" y="1893093"/>
            <a:ext cx="2867980" cy="1991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공식 팀 스케줄은 부서별로 공유하는 스케쥴러입니다</a:t>
            </a:r>
            <a:r>
              <a:rPr lang="en-US" altLang="ko-KR" sz="1300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endParaRPr lang="en-US" altLang="ko-KR" sz="1300" b="0"/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공식 팀스케쥴의 수정</a:t>
            </a:r>
            <a:r>
              <a:rPr lang="en-US" altLang="ko-KR" sz="1300">
                <a:solidFill>
                  <a:schemeClr val="tx1"/>
                </a:solidFill>
              </a:rPr>
              <a:t>,</a:t>
            </a:r>
            <a:r>
              <a:rPr lang="ko-KR" altLang="en-US" sz="1300">
                <a:solidFill>
                  <a:schemeClr val="tx1"/>
                </a:solidFill>
              </a:rPr>
              <a:t>삭제</a:t>
            </a:r>
            <a:r>
              <a:rPr lang="en-US" altLang="ko-KR" sz="1300">
                <a:solidFill>
                  <a:schemeClr val="tx1"/>
                </a:solidFill>
              </a:rPr>
              <a:t>,</a:t>
            </a:r>
            <a:r>
              <a:rPr lang="ko-KR" altLang="en-US" sz="1300">
                <a:solidFill>
                  <a:schemeClr val="tx1"/>
                </a:solidFill>
              </a:rPr>
              <a:t>등록 권한은 팀장 이상급 권한을 갖고 있으며</a:t>
            </a:r>
            <a:r>
              <a:rPr lang="en-US" altLang="ko-KR" sz="1300">
                <a:solidFill>
                  <a:schemeClr val="tx1"/>
                </a:solidFill>
              </a:rPr>
              <a:t>, </a:t>
            </a:r>
            <a:r>
              <a:rPr lang="ko-KR" altLang="en-US" sz="1300">
                <a:solidFill>
                  <a:schemeClr val="tx1"/>
                </a:solidFill>
              </a:rPr>
              <a:t>사원은 열람만 가능합니다</a:t>
            </a:r>
            <a:r>
              <a:rPr lang="en-US" altLang="ko-KR" sz="1300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65242"/>
            <a:ext cx="12192000" cy="549275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0" y="151464"/>
            <a:ext cx="9780437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스토리보드(공식 팀 스케쥴 등록)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- 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팀장이상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6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9304974" y="1713705"/>
            <a:ext cx="2887025" cy="1969774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9304975" y="1323974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324020" y="1893093"/>
            <a:ext cx="2867980" cy="185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1300">
                <a:solidFill>
                  <a:schemeClr val="tx1"/>
                </a:solidFill>
              </a:rPr>
              <a:t>  팀장이상</a:t>
            </a:r>
            <a:r>
              <a:rPr lang="ko-KR" altLang="en-US" sz="1300"/>
              <a:t> 권한을 가진 회원이 로그인하면</a:t>
            </a:r>
            <a:r>
              <a:rPr lang="en-US" altLang="ko-KR" sz="1300"/>
              <a:t>, </a:t>
            </a:r>
            <a:r>
              <a:rPr lang="ko-KR" altLang="en-US" sz="1300"/>
              <a:t>일정등록이 가능하며</a:t>
            </a:r>
            <a:r>
              <a:rPr lang="en-US" altLang="ko-KR" sz="1300"/>
              <a:t>, </a:t>
            </a:r>
            <a:r>
              <a:rPr lang="ko-KR" altLang="en-US" sz="1300"/>
              <a:t>카테고리 별로 일정등록 후 스케쥴표시 색이 바뀌게 됩니다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365678"/>
            <a:ext cx="12191999" cy="54923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9607908" cy="99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0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스토리보드(일별 스케줄 맵보기 수정 </a:t>
            </a:r>
            <a:r>
              <a:rPr lang="en-US" altLang="ko-KR" sz="3000" b="1">
                <a:solidFill>
                  <a:schemeClr val="bg1"/>
                </a:solidFill>
                <a:latin typeface="Adobe Song Std L"/>
                <a:ea typeface="Adobe Song Std L"/>
              </a:rPr>
              <a:t>,</a:t>
            </a:r>
            <a:r>
              <a:rPr lang="ko-KR" altLang="en-US" sz="3000" b="1">
                <a:solidFill>
                  <a:schemeClr val="bg1"/>
                </a:solidFill>
                <a:latin typeface="Adobe Song Std L"/>
                <a:ea typeface="Adobe Song Std L"/>
              </a:rPr>
              <a:t>삭제)</a:t>
            </a:r>
            <a:r>
              <a:rPr lang="en-US" altLang="ko-KR" sz="3000" b="1">
                <a:solidFill>
                  <a:schemeClr val="bg1"/>
                </a:solidFill>
                <a:latin typeface="Adobe Song Std L"/>
                <a:ea typeface="Adobe Song Std L"/>
              </a:rPr>
              <a:t>-</a:t>
            </a:r>
            <a:r>
              <a:rPr lang="ko-KR" altLang="en-US" sz="3000" b="1">
                <a:solidFill>
                  <a:schemeClr val="bg1"/>
                </a:solidFill>
                <a:latin typeface="Adobe Song Std L"/>
                <a:ea typeface="Adobe Song Std L"/>
              </a:rPr>
              <a:t>팀장이상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7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04974" y="1713704"/>
            <a:ext cx="2887025" cy="2456935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9304975" y="1323974"/>
            <a:ext cx="1038224" cy="657225"/>
            <a:chOff x="9205913" y="1890712"/>
            <a:chExt cx="1038224" cy="657225"/>
          </a:xfrm>
        </p:grpSpPr>
        <p:sp>
          <p:nvSpPr>
            <p:cNvPr id="68" name="타원형 설명선 67"/>
            <p:cNvSpPr/>
            <p:nvPr/>
          </p:nvSpPr>
          <p:spPr>
            <a:xfrm>
              <a:off x="9205913" y="1890712"/>
              <a:ext cx="1038224" cy="657224"/>
            </a:xfrm>
            <a:prstGeom prst="wedgeEllipseCallout">
              <a:avLst>
                <a:gd name="adj1" fmla="val 63647"/>
                <a:gd name="adj2" fmla="val 440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순서도: 수행의 시작/종료 68"/>
            <p:cNvSpPr/>
            <p:nvPr/>
          </p:nvSpPr>
          <p:spPr>
            <a:xfrm rot="4884254">
              <a:off x="9572754" y="2029326"/>
              <a:ext cx="342639" cy="170447"/>
            </a:xfrm>
            <a:prstGeom prst="flowChartTermina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9701211" y="2319337"/>
              <a:ext cx="171450" cy="1238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9324020" y="1893093"/>
            <a:ext cx="2867980" cy="224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700" b="1">
              <a:solidFill>
                <a:srgbClr val="0000FF"/>
              </a:solidFill>
            </a:endParaRPr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SIS</a:t>
            </a:r>
            <a:r>
              <a:rPr lang="ko-KR" altLang="en-US" sz="1700" b="1">
                <a:solidFill>
                  <a:schemeClr val="tx1"/>
                </a:solidFill>
              </a:rPr>
              <a:t>의 한마디 :</a:t>
            </a:r>
          </a:p>
          <a:p>
            <a:pPr>
              <a:defRPr lang="ko-KR" altLang="en-US"/>
            </a:pPr>
            <a:endParaRPr lang="ko-KR" altLang="en-US" sz="1700" b="1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en-US" altLang="ko-KR" sz="1300" b="0">
                <a:solidFill>
                  <a:schemeClr val="tx1"/>
                </a:solidFill>
              </a:rPr>
              <a:t> </a:t>
            </a:r>
            <a:r>
              <a:rPr lang="ko-KR" altLang="en-US" sz="1300"/>
              <a:t>팀장이상 회원이 해당 스케줄을 더블클릭 하면 수정창이 나타나게되고</a:t>
            </a:r>
            <a:r>
              <a:rPr lang="en-US" altLang="ko-KR" sz="1300"/>
              <a:t>, </a:t>
            </a:r>
            <a:r>
              <a:rPr lang="ko-KR" altLang="en-US" sz="1300"/>
              <a:t>입력값들을 수정할 수 있습니다</a:t>
            </a:r>
            <a:r>
              <a:rPr lang="en-US" altLang="ko-KR" sz="1300"/>
              <a:t>.</a:t>
            </a:r>
          </a:p>
          <a:p>
            <a:pPr>
              <a:defRPr lang="ko-KR" altLang="en-US"/>
            </a:pPr>
            <a:endParaRPr lang="en-US" altLang="ko-KR" sz="1300" b="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en-US" altLang="ko-KR" sz="1300" b="0">
                <a:solidFill>
                  <a:schemeClr val="tx1"/>
                </a:solidFill>
              </a:rPr>
              <a:t>Delete</a:t>
            </a:r>
            <a:r>
              <a:rPr lang="ko-KR" altLang="en-US" sz="1300" b="0">
                <a:solidFill>
                  <a:schemeClr val="tx1"/>
                </a:solidFill>
              </a:rPr>
              <a:t>버튼을 누르면 삭제 할 수 있습니다</a:t>
            </a:r>
            <a:r>
              <a:rPr lang="en-US" altLang="ko-KR" sz="1300" b="0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r>
              <a:rPr lang="ko-KR" altLang="en-US" sz="1300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6191"/>
            <a:ext cx="12192000" cy="558180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스토리보드(월간일정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PDF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로 내보내기)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8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/>
          <p:cNvGrpSpPr/>
          <p:nvPr/>
        </p:nvGrpSpPr>
        <p:grpSpPr>
          <a:xfrm>
            <a:off x="322899" y="1807368"/>
            <a:ext cx="2115502" cy="4662488"/>
            <a:chOff x="9752648" y="1950243"/>
            <a:chExt cx="2439352" cy="4662488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9752648" y="2249486"/>
              <a:ext cx="2439352" cy="4363245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4" cstate="print"/>
            <a:stretch>
              <a:fillRect/>
            </a:stretch>
          </p:blipFill>
          <p:spPr>
            <a:xfrm>
              <a:off x="10418207" y="1950243"/>
              <a:ext cx="1021557" cy="571500"/>
            </a:xfrm>
            <a:prstGeom prst="rect">
              <a:avLst/>
            </a:prstGeom>
          </p:spPr>
        </p:pic>
      </p:grpSp>
      <p:sp>
        <p:nvSpPr>
          <p:cNvPr id="81" name="TextBox 80"/>
          <p:cNvSpPr txBox="1"/>
          <p:nvPr/>
        </p:nvSpPr>
        <p:spPr>
          <a:xfrm>
            <a:off x="313371" y="2736055"/>
            <a:ext cx="2125030" cy="321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700" b="1">
                <a:solidFill>
                  <a:srgbClr val="0000FF"/>
                </a:solidFill>
              </a:rPr>
              <a:t> </a:t>
            </a:r>
            <a:r>
              <a:rPr lang="en-US" altLang="ko-KR" sz="1700" b="1">
                <a:solidFill>
                  <a:srgbClr val="0000FF"/>
                </a:solidFill>
              </a:rPr>
              <a:t>Q</a:t>
            </a:r>
            <a:r>
              <a:rPr lang="ko-KR" altLang="en-US" sz="1500"/>
              <a:t> 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r>
              <a:rPr lang="ko-KR" altLang="en-US" sz="1300"/>
              <a:t>일정을 인쇄해서 쓸수 있나요?</a:t>
            </a:r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</a:rPr>
              <a:t>A</a:t>
            </a:r>
            <a:r>
              <a:rPr lang="en-US" altLang="ko-KR" sz="1500"/>
              <a:t> :</a:t>
            </a:r>
            <a:r>
              <a:rPr lang="en-US" altLang="ko-KR" sz="1300"/>
              <a:t> </a:t>
            </a:r>
            <a:r>
              <a:rPr lang="ko-KR" altLang="en-US" sz="1300"/>
              <a:t>우리 </a:t>
            </a:r>
            <a:r>
              <a:rPr lang="en-US" altLang="ko-KR" sz="1300"/>
              <a:t>SIS</a:t>
            </a:r>
            <a:r>
              <a:rPr lang="ko-KR" altLang="en-US" sz="1300"/>
              <a:t>는 일정을 </a:t>
            </a:r>
            <a:r>
              <a:rPr lang="en-US" altLang="ko-KR" sz="1300"/>
              <a:t>PDF</a:t>
            </a:r>
            <a:r>
              <a:rPr lang="ko-KR" altLang="en-US" sz="1300"/>
              <a:t>로 외부에 보낼 수 있으며 </a:t>
            </a:r>
            <a:r>
              <a:rPr lang="en-US" altLang="ko-KR" sz="1300"/>
              <a:t>PDF</a:t>
            </a:r>
            <a:r>
              <a:rPr lang="ko-KR" altLang="en-US" sz="1300"/>
              <a:t>를 통해 인쇄가 가능합니다.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뿐만아니라 확대, 축소, 다운로드같은 기능도 제공되고 있습니다.</a:t>
            </a:r>
          </a:p>
          <a:p>
            <a:pPr>
              <a:defRPr lang="ko-KR" altLang="en-US"/>
            </a:pPr>
            <a:endParaRPr lang="ko-KR" altLang="en-US" sz="1300"/>
          </a:p>
          <a:p>
            <a:pPr>
              <a:defRPr lang="ko-KR" altLang="en-US"/>
            </a:pPr>
            <a:r>
              <a:rPr lang="ko-KR" altLang="en-US" sz="1300"/>
              <a:t>(단, </a:t>
            </a:r>
            <a:r>
              <a:rPr lang="en-US" altLang="ko-KR" sz="1300"/>
              <a:t>API</a:t>
            </a:r>
            <a:r>
              <a:rPr lang="ko-KR" altLang="en-US" sz="1300"/>
              <a:t>특성 상 한글은 </a:t>
            </a:r>
            <a:r>
              <a:rPr lang="en-US" altLang="ko-KR" sz="1300"/>
              <a:t>PDF</a:t>
            </a:r>
            <a:r>
              <a:rPr lang="ko-KR" altLang="en-US" sz="1300"/>
              <a:t>로 전달되지 못하는 문제점이 있음.)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58413"/>
            <a:ext cx="12192000" cy="559958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스토리보드(주간일정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PDF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로 내보내기)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3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9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56062"/>
            <a:ext cx="12192000" cy="560193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151464"/>
            <a:ext cx="7980686" cy="114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스토리보드(일간일정 </a:t>
            </a:r>
            <a:r>
              <a:rPr lang="en-US" altLang="ko-KR" sz="3600" b="1">
                <a:solidFill>
                  <a:schemeClr val="bg1"/>
                </a:solidFill>
                <a:latin typeface="Adobe Song Std L"/>
                <a:ea typeface="Adobe Song Std L"/>
              </a:rPr>
              <a:t>PDF</a:t>
            </a:r>
            <a:r>
              <a:rPr lang="ko-KR" altLang="en-US" sz="3600" b="1">
                <a:solidFill>
                  <a:schemeClr val="bg1"/>
                </a:solidFill>
                <a:latin typeface="Adobe Song Std L"/>
                <a:ea typeface="Adobe Song Std L"/>
              </a:rPr>
              <a:t>로 내보내기)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6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Adobe Song Std L"/>
                <a:ea typeface="Adobe Song Std L"/>
              </a:rPr>
              <a:t>40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6342742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7261</Words>
  <Application>Microsoft Office PowerPoint</Application>
  <PresentationFormat>와이드스크린</PresentationFormat>
  <Paragraphs>2684</Paragraphs>
  <Slides>162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162</vt:i4>
      </vt:variant>
    </vt:vector>
  </HeadingPairs>
  <TitlesOfParts>
    <vt:vector size="178" baseType="lpstr">
      <vt:lpstr>Adobe Song Std L</vt:lpstr>
      <vt:lpstr>AppleGothic</vt:lpstr>
      <vt:lpstr>Facet Ultra</vt:lpstr>
      <vt:lpstr>Kabel Bk BT</vt:lpstr>
      <vt:lpstr>Myriad Pro Black SemiExt</vt:lpstr>
      <vt:lpstr>Rix고딕 B</vt:lpstr>
      <vt:lpstr>Rix고딕 M</vt:lpstr>
      <vt:lpstr>Yoon 윤고딕 550_TT</vt:lpstr>
      <vt:lpstr>돋움</vt:lpstr>
      <vt:lpstr>맑은 고딕</vt:lpstr>
      <vt:lpstr>한컴 윤체 L</vt:lpstr>
      <vt:lpstr>함초롬돋움</vt:lpstr>
      <vt:lpstr>Arial</vt:lpstr>
      <vt:lpstr>Levenim MT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SeongGyu</dc:creator>
  <cp:lastModifiedBy>ezen_java</cp:lastModifiedBy>
  <cp:revision>315</cp:revision>
  <dcterms:created xsi:type="dcterms:W3CDTF">2017-11-27T10:53:55Z</dcterms:created>
  <dcterms:modified xsi:type="dcterms:W3CDTF">2019-06-17T01:32:17Z</dcterms:modified>
  <cp:version>0906.0100.01</cp:version>
</cp:coreProperties>
</file>